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7"/>
  </p:notesMasterIdLst>
  <p:sldIdLst>
    <p:sldId id="301" r:id="rId5"/>
    <p:sldId id="302" r:id="rId6"/>
    <p:sldId id="303" r:id="rId7"/>
    <p:sldId id="304" r:id="rId8"/>
    <p:sldId id="287" r:id="rId9"/>
    <p:sldId id="300" r:id="rId10"/>
    <p:sldId id="305" r:id="rId11"/>
    <p:sldId id="298" r:id="rId12"/>
    <p:sldId id="283" r:id="rId13"/>
    <p:sldId id="297" r:id="rId14"/>
    <p:sldId id="310" r:id="rId15"/>
    <p:sldId id="307"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430FC5-32A6-6127-2618-FD94564CC841}" name="Hannah Kane" initials="HK" userId="S::hannah.kane@scottishrecovery.net::7d8e4ad1-d583-4ed0-87ae-6837887b7431" providerId="AD"/>
  <p188:author id="{93D0F1D4-5B58-BF0F-5979-27BD7D745055}" name="Christine Muir - Scottish Recovery Network" initials="CMSRN" userId="S::Christine.Muir@scottishrecovery.net::c9d6f7a0-dadc-4e57-8d60-49c201d8b39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D6681"/>
    <a:srgbClr val="7030A0"/>
    <a:srgbClr val="32BCB1"/>
    <a:srgbClr val="E94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02"/>
  </p:normalViewPr>
  <p:slideViewPr>
    <p:cSldViewPr snapToGrid="0" showGuides="1">
      <p:cViewPr varScale="1">
        <p:scale>
          <a:sx n="90" d="100"/>
          <a:sy n="90" d="100"/>
        </p:scale>
        <p:origin x="1234"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Moynes" userId="a2689560-30b5-4a46-afdb-7a699d6b0ac2" providerId="ADAL" clId="{B0DC075A-5D29-4B1B-9167-61C60196143F}"/>
    <pc:docChg chg="undo custSel addSld delSld modSld sldOrd">
      <pc:chgData name="Lisa Moynes" userId="a2689560-30b5-4a46-afdb-7a699d6b0ac2" providerId="ADAL" clId="{B0DC075A-5D29-4B1B-9167-61C60196143F}" dt="2026-08-12T15:48:46.698" v="106" actId="478"/>
      <pc:docMkLst>
        <pc:docMk/>
      </pc:docMkLst>
      <pc:sldChg chg="addSp delSp modSp mod">
        <pc:chgData name="Lisa Moynes" userId="a2689560-30b5-4a46-afdb-7a699d6b0ac2" providerId="ADAL" clId="{B0DC075A-5D29-4B1B-9167-61C60196143F}" dt="2026-08-06T15:15:21.188" v="34" actId="1076"/>
        <pc:sldMkLst>
          <pc:docMk/>
          <pc:sldMk cId="505117589" sldId="287"/>
        </pc:sldMkLst>
        <pc:picChg chg="add mod">
          <ac:chgData name="Lisa Moynes" userId="a2689560-30b5-4a46-afdb-7a699d6b0ac2" providerId="ADAL" clId="{B0DC075A-5D29-4B1B-9167-61C60196143F}" dt="2026-08-06T15:15:21.188" v="34" actId="1076"/>
          <ac:picMkLst>
            <pc:docMk/>
            <pc:sldMk cId="505117589" sldId="287"/>
            <ac:picMk id="9" creationId="{C081DFBE-04D1-FD07-0D37-5BB4FE0727A2}"/>
          </ac:picMkLst>
        </pc:picChg>
      </pc:sldChg>
      <pc:sldChg chg="delSp modSp mod">
        <pc:chgData name="Lisa Moynes" userId="a2689560-30b5-4a46-afdb-7a699d6b0ac2" providerId="ADAL" clId="{B0DC075A-5D29-4B1B-9167-61C60196143F}" dt="2026-08-06T15:15:46.642" v="46" actId="20577"/>
        <pc:sldMkLst>
          <pc:docMk/>
          <pc:sldMk cId="404690731" sldId="297"/>
        </pc:sldMkLst>
        <pc:spChg chg="mod">
          <ac:chgData name="Lisa Moynes" userId="a2689560-30b5-4a46-afdb-7a699d6b0ac2" providerId="ADAL" clId="{B0DC075A-5D29-4B1B-9167-61C60196143F}" dt="2026-08-06T15:15:46.642" v="46" actId="20577"/>
          <ac:spMkLst>
            <pc:docMk/>
            <pc:sldMk cId="404690731" sldId="297"/>
            <ac:spMk id="6" creationId="{6B8B1A34-5AB9-3F5F-1E65-64D3E2E5B63C}"/>
          </ac:spMkLst>
        </pc:spChg>
      </pc:sldChg>
      <pc:sldChg chg="delSp modSp mod">
        <pc:chgData name="Lisa Moynes" userId="a2689560-30b5-4a46-afdb-7a699d6b0ac2" providerId="ADAL" clId="{B0DC075A-5D29-4B1B-9167-61C60196143F}" dt="2026-08-06T15:12:07.044" v="12" actId="12"/>
        <pc:sldMkLst>
          <pc:docMk/>
          <pc:sldMk cId="882042185" sldId="300"/>
        </pc:sldMkLst>
        <pc:spChg chg="mod">
          <ac:chgData name="Lisa Moynes" userId="a2689560-30b5-4a46-afdb-7a699d6b0ac2" providerId="ADAL" clId="{B0DC075A-5D29-4B1B-9167-61C60196143F}" dt="2026-08-06T15:12:07.044" v="12" actId="12"/>
          <ac:spMkLst>
            <pc:docMk/>
            <pc:sldMk cId="882042185" sldId="300"/>
            <ac:spMk id="4" creationId="{6461E665-42EF-5EF0-C95B-9479111D41F4}"/>
          </ac:spMkLst>
        </pc:spChg>
      </pc:sldChg>
      <pc:sldChg chg="addSp delSp mod">
        <pc:chgData name="Lisa Moynes" userId="a2689560-30b5-4a46-afdb-7a699d6b0ac2" providerId="ADAL" clId="{B0DC075A-5D29-4B1B-9167-61C60196143F}" dt="2026-08-12T15:46:40.126" v="48" actId="22"/>
        <pc:sldMkLst>
          <pc:docMk/>
          <pc:sldMk cId="2789758193" sldId="301"/>
        </pc:sldMkLst>
        <pc:picChg chg="add">
          <ac:chgData name="Lisa Moynes" userId="a2689560-30b5-4a46-afdb-7a699d6b0ac2" providerId="ADAL" clId="{B0DC075A-5D29-4B1B-9167-61C60196143F}" dt="2026-08-12T15:46:40.126" v="48" actId="22"/>
          <ac:picMkLst>
            <pc:docMk/>
            <pc:sldMk cId="2789758193" sldId="301"/>
            <ac:picMk id="5" creationId="{CD13F2E1-4CBD-AC8C-BC18-0ECD3A4F1E68}"/>
          </ac:picMkLst>
        </pc:picChg>
      </pc:sldChg>
      <pc:sldChg chg="addSp delSp modSp mod">
        <pc:chgData name="Lisa Moynes" userId="a2689560-30b5-4a46-afdb-7a699d6b0ac2" providerId="ADAL" clId="{B0DC075A-5D29-4B1B-9167-61C60196143F}" dt="2026-08-12T15:47:32.806" v="62" actId="1076"/>
        <pc:sldMkLst>
          <pc:docMk/>
          <pc:sldMk cId="2839481107" sldId="302"/>
        </pc:sldMkLst>
        <pc:spChg chg="mod">
          <ac:chgData name="Lisa Moynes" userId="a2689560-30b5-4a46-afdb-7a699d6b0ac2" providerId="ADAL" clId="{B0DC075A-5D29-4B1B-9167-61C60196143F}" dt="2026-08-12T15:47:32.806" v="62" actId="1076"/>
          <ac:spMkLst>
            <pc:docMk/>
            <pc:sldMk cId="2839481107" sldId="302"/>
            <ac:spMk id="6" creationId="{8F0C8D62-F860-A0B5-C271-68425982ADAE}"/>
          </ac:spMkLst>
        </pc:spChg>
        <pc:spChg chg="mod">
          <ac:chgData name="Lisa Moynes" userId="a2689560-30b5-4a46-afdb-7a699d6b0ac2" providerId="ADAL" clId="{B0DC075A-5D29-4B1B-9167-61C60196143F}" dt="2026-08-12T15:47:32.806" v="62" actId="1076"/>
          <ac:spMkLst>
            <pc:docMk/>
            <pc:sldMk cId="2839481107" sldId="302"/>
            <ac:spMk id="7" creationId="{C801077A-A147-232B-990B-B8190DC0A4AE}"/>
          </ac:spMkLst>
        </pc:spChg>
        <pc:spChg chg="mod">
          <ac:chgData name="Lisa Moynes" userId="a2689560-30b5-4a46-afdb-7a699d6b0ac2" providerId="ADAL" clId="{B0DC075A-5D29-4B1B-9167-61C60196143F}" dt="2026-08-12T15:47:32.806" v="62" actId="1076"/>
          <ac:spMkLst>
            <pc:docMk/>
            <pc:sldMk cId="2839481107" sldId="302"/>
            <ac:spMk id="13" creationId="{F83ECFD3-2D04-C97D-6F19-691C29116535}"/>
          </ac:spMkLst>
        </pc:spChg>
        <pc:picChg chg="add">
          <ac:chgData name="Lisa Moynes" userId="a2689560-30b5-4a46-afdb-7a699d6b0ac2" providerId="ADAL" clId="{B0DC075A-5D29-4B1B-9167-61C60196143F}" dt="2026-08-06T15:12:54.769" v="16" actId="22"/>
          <ac:picMkLst>
            <pc:docMk/>
            <pc:sldMk cId="2839481107" sldId="302"/>
            <ac:picMk id="5" creationId="{E309C252-35BD-89C8-D599-3FFCA724F49D}"/>
          </ac:picMkLst>
        </pc:picChg>
      </pc:sldChg>
      <pc:sldChg chg="addSp delSp modSp mod">
        <pc:chgData name="Lisa Moynes" userId="a2689560-30b5-4a46-afdb-7a699d6b0ac2" providerId="ADAL" clId="{B0DC075A-5D29-4B1B-9167-61C60196143F}" dt="2026-08-12T15:48:46.698" v="106" actId="478"/>
        <pc:sldMkLst>
          <pc:docMk/>
          <pc:sldMk cId="556908435" sldId="303"/>
        </pc:sldMkLst>
        <pc:spChg chg="add mod">
          <ac:chgData name="Lisa Moynes" userId="a2689560-30b5-4a46-afdb-7a699d6b0ac2" providerId="ADAL" clId="{B0DC075A-5D29-4B1B-9167-61C60196143F}" dt="2026-08-12T15:48:43.452" v="105" actId="20577"/>
          <ac:spMkLst>
            <pc:docMk/>
            <pc:sldMk cId="556908435" sldId="303"/>
            <ac:spMk id="18" creationId="{CA39ED7C-1619-3798-2B8C-816DA0A1929F}"/>
          </ac:spMkLst>
        </pc:spChg>
        <pc:picChg chg="add">
          <ac:chgData name="Lisa Moynes" userId="a2689560-30b5-4a46-afdb-7a699d6b0ac2" providerId="ADAL" clId="{B0DC075A-5D29-4B1B-9167-61C60196143F}" dt="2026-08-06T15:13:52.926" v="26" actId="22"/>
          <ac:picMkLst>
            <pc:docMk/>
            <pc:sldMk cId="556908435" sldId="303"/>
            <ac:picMk id="9" creationId="{A7482D8F-C94C-2080-51FF-ED0CA09D22A8}"/>
          </ac:picMkLst>
        </pc:picChg>
      </pc:sldChg>
      <pc:sldChg chg="modSp mod">
        <pc:chgData name="Lisa Moynes" userId="a2689560-30b5-4a46-afdb-7a699d6b0ac2" providerId="ADAL" clId="{B0DC075A-5D29-4B1B-9167-61C60196143F}" dt="2026-08-12T15:47:59.762" v="70" actId="20577"/>
        <pc:sldMkLst>
          <pc:docMk/>
          <pc:sldMk cId="1038096604" sldId="304"/>
        </pc:sldMkLst>
        <pc:spChg chg="mod">
          <ac:chgData name="Lisa Moynes" userId="a2689560-30b5-4a46-afdb-7a699d6b0ac2" providerId="ADAL" clId="{B0DC075A-5D29-4B1B-9167-61C60196143F}" dt="2026-08-12T15:47:59.762" v="70" actId="20577"/>
          <ac:spMkLst>
            <pc:docMk/>
            <pc:sldMk cId="1038096604" sldId="304"/>
            <ac:spMk id="4" creationId="{CBC4DE3A-E919-5A9D-BFB4-D2B31465065A}"/>
          </ac:spMkLst>
        </pc:spChg>
      </pc:sldChg>
      <pc:sldChg chg="addSp delSp modSp mod">
        <pc:chgData name="Lisa Moynes" userId="a2689560-30b5-4a46-afdb-7a699d6b0ac2" providerId="ADAL" clId="{B0DC075A-5D29-4B1B-9167-61C60196143F}" dt="2026-08-06T15:11:54.311" v="6" actId="22"/>
        <pc:sldMkLst>
          <pc:docMk/>
          <pc:sldMk cId="132433901" sldId="305"/>
        </pc:sldMkLst>
        <pc:spChg chg="add">
          <ac:chgData name="Lisa Moynes" userId="a2689560-30b5-4a46-afdb-7a699d6b0ac2" providerId="ADAL" clId="{B0DC075A-5D29-4B1B-9167-61C60196143F}" dt="2026-08-06T15:11:41.927" v="3" actId="22"/>
          <ac:spMkLst>
            <pc:docMk/>
            <pc:sldMk cId="132433901" sldId="305"/>
            <ac:spMk id="5" creationId="{597E035E-D0F5-B82A-9EDC-927007C6868E}"/>
          </ac:spMkLst>
        </pc:spChg>
        <pc:spChg chg="add">
          <ac:chgData name="Lisa Moynes" userId="a2689560-30b5-4a46-afdb-7a699d6b0ac2" providerId="ADAL" clId="{B0DC075A-5D29-4B1B-9167-61C60196143F}" dt="2026-08-06T15:11:54.311" v="6" actId="22"/>
          <ac:spMkLst>
            <pc:docMk/>
            <pc:sldMk cId="132433901" sldId="305"/>
            <ac:spMk id="8" creationId="{927561B2-2429-B7D0-C952-2F057D94E847}"/>
          </ac:spMkLst>
        </pc:spChg>
        <pc:picChg chg="add">
          <ac:chgData name="Lisa Moynes" userId="a2689560-30b5-4a46-afdb-7a699d6b0ac2" providerId="ADAL" clId="{B0DC075A-5D29-4B1B-9167-61C60196143F}" dt="2026-08-06T15:11:54.311" v="6" actId="22"/>
          <ac:picMkLst>
            <pc:docMk/>
            <pc:sldMk cId="132433901" sldId="305"/>
            <ac:picMk id="10" creationId="{7D2E722E-D4EA-FE11-4CC5-87CEAE884F68}"/>
          </ac:picMkLst>
        </pc:picChg>
      </pc:sldChg>
      <pc:sldChg chg="modSp mod">
        <pc:chgData name="Lisa Moynes" userId="a2689560-30b5-4a46-afdb-7a699d6b0ac2" providerId="ADAL" clId="{B0DC075A-5D29-4B1B-9167-61C60196143F}" dt="2026-08-12T15:47:54.291" v="68" actId="20577"/>
        <pc:sldMkLst>
          <pc:docMk/>
          <pc:sldMk cId="3658520856" sldId="307"/>
        </pc:sldMkLst>
        <pc:spChg chg="mod">
          <ac:chgData name="Lisa Moynes" userId="a2689560-30b5-4a46-afdb-7a699d6b0ac2" providerId="ADAL" clId="{B0DC075A-5D29-4B1B-9167-61C60196143F}" dt="2026-08-12T15:47:54.291" v="68" actId="20577"/>
          <ac:spMkLst>
            <pc:docMk/>
            <pc:sldMk cId="3658520856" sldId="307"/>
            <ac:spMk id="4" creationId="{AFF4B4C1-0842-706C-255C-C6ED48F8B1D5}"/>
          </ac:spMkLst>
        </pc:spChg>
      </pc:sldChg>
      <pc:sldChg chg="add ord">
        <pc:chgData name="Lisa Moynes" userId="a2689560-30b5-4a46-afdb-7a699d6b0ac2" providerId="ADAL" clId="{B0DC075A-5D29-4B1B-9167-61C60196143F}" dt="2026-08-12T15:47:43.757" v="65"/>
        <pc:sldMkLst>
          <pc:docMk/>
          <pc:sldMk cId="1419197760" sldId="310"/>
        </pc:sldMkLst>
      </pc:sldChg>
    </pc:docChg>
  </pc:docChgLst>
  <pc:docChgLst>
    <pc:chgData name="Christine Muir - Scottish Recovery Network" userId="c9d6f7a0-dadc-4e57-8d60-49c201d8b396" providerId="ADAL" clId="{64FEA97F-F274-4B4A-97BA-999064643BA4}"/>
    <pc:docChg chg="undo custSel addSld delSld modSld sldOrd">
      <pc:chgData name="Christine Muir - Scottish Recovery Network" userId="c9d6f7a0-dadc-4e57-8d60-49c201d8b396" providerId="ADAL" clId="{64FEA97F-F274-4B4A-97BA-999064643BA4}" dt="2026-08-17T12:12:38.293" v="1418" actId="20577"/>
      <pc:docMkLst>
        <pc:docMk/>
      </pc:docMkLst>
      <pc:sldChg chg="modSp mod">
        <pc:chgData name="Christine Muir - Scottish Recovery Network" userId="c9d6f7a0-dadc-4e57-8d60-49c201d8b396" providerId="ADAL" clId="{64FEA97F-F274-4B4A-97BA-999064643BA4}" dt="2026-08-17T12:12:38.293" v="1418" actId="20577"/>
        <pc:sldMkLst>
          <pc:docMk/>
          <pc:sldMk cId="2782737876" sldId="283"/>
        </pc:sldMkLst>
        <pc:spChg chg="mod">
          <ac:chgData name="Christine Muir - Scottish Recovery Network" userId="c9d6f7a0-dadc-4e57-8d60-49c201d8b396" providerId="ADAL" clId="{64FEA97F-F274-4B4A-97BA-999064643BA4}" dt="2026-08-07T11:50:27.522" v="433" actId="20577"/>
          <ac:spMkLst>
            <pc:docMk/>
            <pc:sldMk cId="2782737876" sldId="283"/>
            <ac:spMk id="3" creationId="{61159239-519F-3A52-7552-7CBC270CD2A2}"/>
          </ac:spMkLst>
        </pc:spChg>
        <pc:spChg chg="mod">
          <ac:chgData name="Christine Muir - Scottish Recovery Network" userId="c9d6f7a0-dadc-4e57-8d60-49c201d8b396" providerId="ADAL" clId="{64FEA97F-F274-4B4A-97BA-999064643BA4}" dt="2026-08-07T11:50:19.785" v="429" actId="255"/>
          <ac:spMkLst>
            <pc:docMk/>
            <pc:sldMk cId="2782737876" sldId="283"/>
            <ac:spMk id="4" creationId="{6749A6BF-C931-90AB-A406-63AE79A6B61F}"/>
          </ac:spMkLst>
        </pc:spChg>
        <pc:spChg chg="mod">
          <ac:chgData name="Christine Muir - Scottish Recovery Network" userId="c9d6f7a0-dadc-4e57-8d60-49c201d8b396" providerId="ADAL" clId="{64FEA97F-F274-4B4A-97BA-999064643BA4}" dt="2026-08-17T12:12:38.293" v="1418" actId="20577"/>
          <ac:spMkLst>
            <pc:docMk/>
            <pc:sldMk cId="2782737876" sldId="283"/>
            <ac:spMk id="6" creationId="{605A7B2D-10A0-C608-9F99-B694088E9338}"/>
          </ac:spMkLst>
        </pc:spChg>
        <pc:picChg chg="mod">
          <ac:chgData name="Christine Muir - Scottish Recovery Network" userId="c9d6f7a0-dadc-4e57-8d60-49c201d8b396" providerId="ADAL" clId="{64FEA97F-F274-4B4A-97BA-999064643BA4}" dt="2026-08-07T11:57:22.696" v="1195" actId="962"/>
          <ac:picMkLst>
            <pc:docMk/>
            <pc:sldMk cId="2782737876" sldId="283"/>
            <ac:picMk id="7" creationId="{E98171A3-2A3B-373F-E9DA-1CB942B5461A}"/>
          </ac:picMkLst>
        </pc:picChg>
      </pc:sldChg>
      <pc:sldChg chg="delSp modSp mod">
        <pc:chgData name="Christine Muir - Scottish Recovery Network" userId="c9d6f7a0-dadc-4e57-8d60-49c201d8b396" providerId="ADAL" clId="{64FEA97F-F274-4B4A-97BA-999064643BA4}" dt="2026-08-07T11:53:51.686" v="920" actId="962"/>
        <pc:sldMkLst>
          <pc:docMk/>
          <pc:sldMk cId="505117589" sldId="287"/>
        </pc:sldMkLst>
        <pc:spChg chg="mod">
          <ac:chgData name="Christine Muir - Scottish Recovery Network" userId="c9d6f7a0-dadc-4e57-8d60-49c201d8b396" providerId="ADAL" clId="{64FEA97F-F274-4B4A-97BA-999064643BA4}" dt="2026-08-07T11:48:55.319" v="405" actId="20577"/>
          <ac:spMkLst>
            <pc:docMk/>
            <pc:sldMk cId="505117589" sldId="287"/>
            <ac:spMk id="3" creationId="{182B1FFD-2CFA-4E31-FB0F-15CBFE74AC61}"/>
          </ac:spMkLst>
        </pc:spChg>
        <pc:spChg chg="mod">
          <ac:chgData name="Christine Muir - Scottish Recovery Network" userId="c9d6f7a0-dadc-4e57-8d60-49c201d8b396" providerId="ADAL" clId="{64FEA97F-F274-4B4A-97BA-999064643BA4}" dt="2026-08-07T11:49:04.329" v="406" actId="255"/>
          <ac:spMkLst>
            <pc:docMk/>
            <pc:sldMk cId="505117589" sldId="287"/>
            <ac:spMk id="4" creationId="{F4A8DC80-891A-D039-57EB-0C69DD3BC13F}"/>
          </ac:spMkLst>
        </pc:spChg>
        <pc:spChg chg="mod">
          <ac:chgData name="Christine Muir - Scottish Recovery Network" userId="c9d6f7a0-dadc-4e57-8d60-49c201d8b396" providerId="ADAL" clId="{64FEA97F-F274-4B4A-97BA-999064643BA4}" dt="2026-08-07T11:49:24.079" v="410" actId="1076"/>
          <ac:spMkLst>
            <pc:docMk/>
            <pc:sldMk cId="505117589" sldId="287"/>
            <ac:spMk id="6" creationId="{297E12AB-4CA8-A278-52D1-1F32A77E6745}"/>
          </ac:spMkLst>
        </pc:spChg>
        <pc:spChg chg="mod">
          <ac:chgData name="Christine Muir - Scottish Recovery Network" userId="c9d6f7a0-dadc-4e57-8d60-49c201d8b396" providerId="ADAL" clId="{64FEA97F-F274-4B4A-97BA-999064643BA4}" dt="2026-08-07T11:49:29.336" v="411" actId="1076"/>
          <ac:spMkLst>
            <pc:docMk/>
            <pc:sldMk cId="505117589" sldId="287"/>
            <ac:spMk id="7" creationId="{3A774B59-CDE7-033C-77F2-6FD38A78A4CE}"/>
          </ac:spMkLst>
        </pc:spChg>
        <pc:picChg chg="mod">
          <ac:chgData name="Christine Muir - Scottish Recovery Network" userId="c9d6f7a0-dadc-4e57-8d60-49c201d8b396" providerId="ADAL" clId="{64FEA97F-F274-4B4A-97BA-999064643BA4}" dt="2026-08-07T11:53:51.686" v="920" actId="962"/>
          <ac:picMkLst>
            <pc:docMk/>
            <pc:sldMk cId="505117589" sldId="287"/>
            <ac:picMk id="9" creationId="{C081DFBE-04D1-FD07-0D37-5BB4FE0727A2}"/>
          </ac:picMkLst>
        </pc:picChg>
      </pc:sldChg>
      <pc:sldChg chg="modSp mod">
        <pc:chgData name="Christine Muir - Scottish Recovery Network" userId="c9d6f7a0-dadc-4e57-8d60-49c201d8b396" providerId="ADAL" clId="{64FEA97F-F274-4B4A-97BA-999064643BA4}" dt="2026-08-07T11:57:47.470" v="1197" actId="962"/>
        <pc:sldMkLst>
          <pc:docMk/>
          <pc:sldMk cId="404690731" sldId="297"/>
        </pc:sldMkLst>
        <pc:spChg chg="mod">
          <ac:chgData name="Christine Muir - Scottish Recovery Network" userId="c9d6f7a0-dadc-4e57-8d60-49c201d8b396" providerId="ADAL" clId="{64FEA97F-F274-4B4A-97BA-999064643BA4}" dt="2026-08-07T11:50:45.180" v="442" actId="20577"/>
          <ac:spMkLst>
            <pc:docMk/>
            <pc:sldMk cId="404690731" sldId="297"/>
            <ac:spMk id="3" creationId="{2F56867A-543D-0CD4-F888-C05B6545862E}"/>
          </ac:spMkLst>
        </pc:spChg>
        <pc:spChg chg="mod">
          <ac:chgData name="Christine Muir - Scottish Recovery Network" userId="c9d6f7a0-dadc-4e57-8d60-49c201d8b396" providerId="ADAL" clId="{64FEA97F-F274-4B4A-97BA-999064643BA4}" dt="2026-08-07T11:50:38.702" v="438" actId="255"/>
          <ac:spMkLst>
            <pc:docMk/>
            <pc:sldMk cId="404690731" sldId="297"/>
            <ac:spMk id="4" creationId="{FB22FECD-A27F-ED57-F249-BB45925356F6}"/>
          </ac:spMkLst>
        </pc:spChg>
        <pc:picChg chg="mod">
          <ac:chgData name="Christine Muir - Scottish Recovery Network" userId="c9d6f7a0-dadc-4e57-8d60-49c201d8b396" providerId="ADAL" clId="{64FEA97F-F274-4B4A-97BA-999064643BA4}" dt="2026-08-07T11:57:47.470" v="1197" actId="962"/>
          <ac:picMkLst>
            <pc:docMk/>
            <pc:sldMk cId="404690731" sldId="297"/>
            <ac:picMk id="7" creationId="{22DBC7C1-C2D4-BC38-E09A-E19D1B764BC8}"/>
          </ac:picMkLst>
        </pc:picChg>
      </pc:sldChg>
      <pc:sldChg chg="modSp mod">
        <pc:chgData name="Christine Muir - Scottish Recovery Network" userId="c9d6f7a0-dadc-4e57-8d60-49c201d8b396" providerId="ADAL" clId="{64FEA97F-F274-4B4A-97BA-999064643BA4}" dt="2026-08-07T11:57:36.513" v="1196" actId="255"/>
        <pc:sldMkLst>
          <pc:docMk/>
          <pc:sldMk cId="4116459380" sldId="298"/>
        </pc:sldMkLst>
        <pc:spChg chg="mod">
          <ac:chgData name="Christine Muir - Scottish Recovery Network" userId="c9d6f7a0-dadc-4e57-8d60-49c201d8b396" providerId="ADAL" clId="{64FEA97F-F274-4B4A-97BA-999064643BA4}" dt="2026-08-07T11:56:52.690" v="1190" actId="20577"/>
          <ac:spMkLst>
            <pc:docMk/>
            <pc:sldMk cId="4116459380" sldId="298"/>
            <ac:spMk id="3" creationId="{205029A2-5712-1444-45FF-B7B4A9DA1B7A}"/>
          </ac:spMkLst>
        </pc:spChg>
        <pc:spChg chg="mod">
          <ac:chgData name="Christine Muir - Scottish Recovery Network" userId="c9d6f7a0-dadc-4e57-8d60-49c201d8b396" providerId="ADAL" clId="{64FEA97F-F274-4B4A-97BA-999064643BA4}" dt="2026-08-07T11:57:36.513" v="1196" actId="255"/>
          <ac:spMkLst>
            <pc:docMk/>
            <pc:sldMk cId="4116459380" sldId="298"/>
            <ac:spMk id="6" creationId="{C25A629A-D7CB-899E-2D18-F16AF30D36BC}"/>
          </ac:spMkLst>
        </pc:spChg>
        <pc:picChg chg="mod">
          <ac:chgData name="Christine Muir - Scottish Recovery Network" userId="c9d6f7a0-dadc-4e57-8d60-49c201d8b396" providerId="ADAL" clId="{64FEA97F-F274-4B4A-97BA-999064643BA4}" dt="2026-08-07T11:56:59.500" v="1191" actId="962"/>
          <ac:picMkLst>
            <pc:docMk/>
            <pc:sldMk cId="4116459380" sldId="298"/>
            <ac:picMk id="10" creationId="{E266E831-B03E-1F2E-8006-8524044BA4B2}"/>
          </ac:picMkLst>
        </pc:picChg>
        <pc:picChg chg="mod">
          <ac:chgData name="Christine Muir - Scottish Recovery Network" userId="c9d6f7a0-dadc-4e57-8d60-49c201d8b396" providerId="ADAL" clId="{64FEA97F-F274-4B4A-97BA-999064643BA4}" dt="2026-08-07T11:56:31.576" v="1184" actId="962"/>
          <ac:picMkLst>
            <pc:docMk/>
            <pc:sldMk cId="4116459380" sldId="298"/>
            <ac:picMk id="12" creationId="{09E696E3-C176-B23B-EA0A-35DB78572DFC}"/>
          </ac:picMkLst>
        </pc:picChg>
      </pc:sldChg>
      <pc:sldChg chg="modSp mod">
        <pc:chgData name="Christine Muir - Scottish Recovery Network" userId="c9d6f7a0-dadc-4e57-8d60-49c201d8b396" providerId="ADAL" clId="{64FEA97F-F274-4B4A-97BA-999064643BA4}" dt="2026-08-07T11:54:05.424" v="1000" actId="962"/>
        <pc:sldMkLst>
          <pc:docMk/>
          <pc:sldMk cId="882042185" sldId="300"/>
        </pc:sldMkLst>
        <pc:spChg chg="mod">
          <ac:chgData name="Christine Muir - Scottish Recovery Network" userId="c9d6f7a0-dadc-4e57-8d60-49c201d8b396" providerId="ADAL" clId="{64FEA97F-F274-4B4A-97BA-999064643BA4}" dt="2026-08-07T11:49:55.742" v="423" actId="20577"/>
          <ac:spMkLst>
            <pc:docMk/>
            <pc:sldMk cId="882042185" sldId="300"/>
            <ac:spMk id="3" creationId="{17E887EE-6E42-9902-521A-01DE3CDF7BF3}"/>
          </ac:spMkLst>
        </pc:spChg>
        <pc:spChg chg="mod">
          <ac:chgData name="Christine Muir - Scottish Recovery Network" userId="c9d6f7a0-dadc-4e57-8d60-49c201d8b396" providerId="ADAL" clId="{64FEA97F-F274-4B4A-97BA-999064643BA4}" dt="2026-08-07T11:49:48.040" v="419" actId="255"/>
          <ac:spMkLst>
            <pc:docMk/>
            <pc:sldMk cId="882042185" sldId="300"/>
            <ac:spMk id="7" creationId="{0483C2EC-742A-1ACD-80A1-1C16870E78AF}"/>
          </ac:spMkLst>
        </pc:spChg>
        <pc:picChg chg="mod">
          <ac:chgData name="Christine Muir - Scottish Recovery Network" userId="c9d6f7a0-dadc-4e57-8d60-49c201d8b396" providerId="ADAL" clId="{64FEA97F-F274-4B4A-97BA-999064643BA4}" dt="2026-08-07T11:54:05.424" v="1000" actId="962"/>
          <ac:picMkLst>
            <pc:docMk/>
            <pc:sldMk cId="882042185" sldId="300"/>
            <ac:picMk id="6" creationId="{37108410-82EB-E989-E814-60A9CAEC13AE}"/>
          </ac:picMkLst>
        </pc:picChg>
      </pc:sldChg>
      <pc:sldChg chg="delSp modSp mod">
        <pc:chgData name="Christine Muir - Scottish Recovery Network" userId="c9d6f7a0-dadc-4e57-8d60-49c201d8b396" providerId="ADAL" clId="{64FEA97F-F274-4B4A-97BA-999064643BA4}" dt="2026-08-14T10:42:31.855" v="1411" actId="20577"/>
        <pc:sldMkLst>
          <pc:docMk/>
          <pc:sldMk cId="2789758193" sldId="301"/>
        </pc:sldMkLst>
        <pc:spChg chg="mod">
          <ac:chgData name="Christine Muir - Scottish Recovery Network" userId="c9d6f7a0-dadc-4e57-8d60-49c201d8b396" providerId="ADAL" clId="{64FEA97F-F274-4B4A-97BA-999064643BA4}" dt="2026-08-14T10:42:27.540" v="1407" actId="20577"/>
          <ac:spMkLst>
            <pc:docMk/>
            <pc:sldMk cId="2789758193" sldId="301"/>
            <ac:spMk id="17" creationId="{8A93A14B-F807-EDB1-AB7C-A7C983097704}"/>
          </ac:spMkLst>
        </pc:spChg>
        <pc:spChg chg="mod">
          <ac:chgData name="Christine Muir - Scottish Recovery Network" userId="c9d6f7a0-dadc-4e57-8d60-49c201d8b396" providerId="ADAL" clId="{64FEA97F-F274-4B4A-97BA-999064643BA4}" dt="2026-08-14T10:42:31.855" v="1411" actId="20577"/>
          <ac:spMkLst>
            <pc:docMk/>
            <pc:sldMk cId="2789758193" sldId="301"/>
            <ac:spMk id="18" creationId="{365A4588-7C33-C3AE-B15B-1B0443697A62}"/>
          </ac:spMkLst>
        </pc:spChg>
        <pc:picChg chg="mod">
          <ac:chgData name="Christine Muir - Scottish Recovery Network" userId="c9d6f7a0-dadc-4e57-8d60-49c201d8b396" providerId="ADAL" clId="{64FEA97F-F274-4B4A-97BA-999064643BA4}" dt="2026-08-07T11:45:56.125" v="67" actId="962"/>
          <ac:picMkLst>
            <pc:docMk/>
            <pc:sldMk cId="2789758193" sldId="301"/>
            <ac:picMk id="16" creationId="{D7E5C404-CC90-4BF3-5B4E-A1544E6CA122}"/>
          </ac:picMkLst>
        </pc:picChg>
      </pc:sldChg>
      <pc:sldChg chg="addSp modSp mod">
        <pc:chgData name="Christine Muir - Scottish Recovery Network" userId="c9d6f7a0-dadc-4e57-8d60-49c201d8b396" providerId="ADAL" clId="{64FEA97F-F274-4B4A-97BA-999064643BA4}" dt="2026-08-07T11:48:32.678" v="396" actId="20577"/>
        <pc:sldMkLst>
          <pc:docMk/>
          <pc:sldMk cId="2839481107" sldId="302"/>
        </pc:sldMkLst>
        <pc:spChg chg="mod">
          <ac:chgData name="Christine Muir - Scottish Recovery Network" userId="c9d6f7a0-dadc-4e57-8d60-49c201d8b396" providerId="ADAL" clId="{64FEA97F-F274-4B4A-97BA-999064643BA4}" dt="2026-08-07T11:48:32.678" v="396" actId="20577"/>
          <ac:spMkLst>
            <pc:docMk/>
            <pc:sldMk cId="2839481107" sldId="302"/>
            <ac:spMk id="3" creationId="{484A0A59-5C7C-A172-04B3-3CB5056739F1}"/>
          </ac:spMkLst>
        </pc:spChg>
        <pc:spChg chg="mod">
          <ac:chgData name="Christine Muir - Scottish Recovery Network" userId="c9d6f7a0-dadc-4e57-8d60-49c201d8b396" providerId="ADAL" clId="{64FEA97F-F274-4B4A-97BA-999064643BA4}" dt="2026-08-07T11:47:18.408" v="368" actId="255"/>
          <ac:spMkLst>
            <pc:docMk/>
            <pc:sldMk cId="2839481107" sldId="302"/>
            <ac:spMk id="4" creationId="{1423CFD5-729C-67D3-422E-39B4499417B3}"/>
          </ac:spMkLst>
        </pc:spChg>
        <pc:spChg chg="mod">
          <ac:chgData name="Christine Muir - Scottish Recovery Network" userId="c9d6f7a0-dadc-4e57-8d60-49c201d8b396" providerId="ADAL" clId="{64FEA97F-F274-4B4A-97BA-999064643BA4}" dt="2026-08-07T11:48:21.174" v="391" actId="1076"/>
          <ac:spMkLst>
            <pc:docMk/>
            <pc:sldMk cId="2839481107" sldId="302"/>
            <ac:spMk id="6" creationId="{8F0C8D62-F860-A0B5-C271-68425982ADAE}"/>
          </ac:spMkLst>
        </pc:spChg>
        <pc:spChg chg="mod">
          <ac:chgData name="Christine Muir - Scottish Recovery Network" userId="c9d6f7a0-dadc-4e57-8d60-49c201d8b396" providerId="ADAL" clId="{64FEA97F-F274-4B4A-97BA-999064643BA4}" dt="2026-08-07T11:48:11.429" v="387" actId="1076"/>
          <ac:spMkLst>
            <pc:docMk/>
            <pc:sldMk cId="2839481107" sldId="302"/>
            <ac:spMk id="7" creationId="{C801077A-A147-232B-990B-B8190DC0A4AE}"/>
          </ac:spMkLst>
        </pc:spChg>
        <pc:spChg chg="mod">
          <ac:chgData name="Christine Muir - Scottish Recovery Network" userId="c9d6f7a0-dadc-4e57-8d60-49c201d8b396" providerId="ADAL" clId="{64FEA97F-F274-4B4A-97BA-999064643BA4}" dt="2026-08-07T11:48:18.902" v="390" actId="1076"/>
          <ac:spMkLst>
            <pc:docMk/>
            <pc:sldMk cId="2839481107" sldId="302"/>
            <ac:spMk id="13" creationId="{F83ECFD3-2D04-C97D-6F19-691C29116535}"/>
          </ac:spMkLst>
        </pc:spChg>
      </pc:sldChg>
      <pc:sldChg chg="modSp mod">
        <pc:chgData name="Christine Muir - Scottish Recovery Network" userId="c9d6f7a0-dadc-4e57-8d60-49c201d8b396" providerId="ADAL" clId="{64FEA97F-F274-4B4A-97BA-999064643BA4}" dt="2026-08-07T11:53:08.108" v="900" actId="962"/>
        <pc:sldMkLst>
          <pc:docMk/>
          <pc:sldMk cId="1038096604" sldId="304"/>
        </pc:sldMkLst>
        <pc:spChg chg="mod">
          <ac:chgData name="Christine Muir - Scottish Recovery Network" userId="c9d6f7a0-dadc-4e57-8d60-49c201d8b396" providerId="ADAL" clId="{64FEA97F-F274-4B4A-97BA-999064643BA4}" dt="2026-08-07T11:48:46.468" v="401" actId="20577"/>
          <ac:spMkLst>
            <pc:docMk/>
            <pc:sldMk cId="1038096604" sldId="304"/>
            <ac:spMk id="3" creationId="{A48E9A77-CD1D-D010-3E02-BFBF1E8CB9D3}"/>
          </ac:spMkLst>
        </pc:spChg>
        <pc:spChg chg="mod">
          <ac:chgData name="Christine Muir - Scottish Recovery Network" userId="c9d6f7a0-dadc-4e57-8d60-49c201d8b396" providerId="ADAL" clId="{64FEA97F-F274-4B4A-97BA-999064643BA4}" dt="2026-08-07T11:48:40.937" v="397" actId="255"/>
          <ac:spMkLst>
            <pc:docMk/>
            <pc:sldMk cId="1038096604" sldId="304"/>
            <ac:spMk id="4" creationId="{CBC4DE3A-E919-5A9D-BFB4-D2B31465065A}"/>
          </ac:spMkLst>
        </pc:spChg>
        <pc:picChg chg="mod">
          <ac:chgData name="Christine Muir - Scottish Recovery Network" userId="c9d6f7a0-dadc-4e57-8d60-49c201d8b396" providerId="ADAL" clId="{64FEA97F-F274-4B4A-97BA-999064643BA4}" dt="2026-08-07T11:53:08.108" v="900" actId="962"/>
          <ac:picMkLst>
            <pc:docMk/>
            <pc:sldMk cId="1038096604" sldId="304"/>
            <ac:picMk id="5" creationId="{315509C2-9F74-33EA-3BC3-44D3220B98C1}"/>
          </ac:picMkLst>
        </pc:picChg>
      </pc:sldChg>
      <pc:sldChg chg="modSp mod">
        <pc:chgData name="Christine Muir - Scottish Recovery Network" userId="c9d6f7a0-dadc-4e57-8d60-49c201d8b396" providerId="ADAL" clId="{64FEA97F-F274-4B4A-97BA-999064643BA4}" dt="2026-08-07T11:50:12.073" v="428" actId="20577"/>
        <pc:sldMkLst>
          <pc:docMk/>
          <pc:sldMk cId="132433901" sldId="305"/>
        </pc:sldMkLst>
        <pc:spChg chg="mod">
          <ac:chgData name="Christine Muir - Scottish Recovery Network" userId="c9d6f7a0-dadc-4e57-8d60-49c201d8b396" providerId="ADAL" clId="{64FEA97F-F274-4B4A-97BA-999064643BA4}" dt="2026-08-07T11:50:12.073" v="428" actId="20577"/>
          <ac:spMkLst>
            <pc:docMk/>
            <pc:sldMk cId="132433901" sldId="305"/>
            <ac:spMk id="5" creationId="{597E035E-D0F5-B82A-9EDC-927007C6868E}"/>
          </ac:spMkLst>
        </pc:spChg>
        <pc:spChg chg="mod">
          <ac:chgData name="Christine Muir - Scottish Recovery Network" userId="c9d6f7a0-dadc-4e57-8d60-49c201d8b396" providerId="ADAL" clId="{64FEA97F-F274-4B4A-97BA-999064643BA4}" dt="2026-08-07T11:50:05.661" v="424" actId="255"/>
          <ac:spMkLst>
            <pc:docMk/>
            <pc:sldMk cId="132433901" sldId="305"/>
            <ac:spMk id="8" creationId="{927561B2-2429-B7D0-C952-2F057D94E847}"/>
          </ac:spMkLst>
        </pc:spChg>
      </pc:sldChg>
      <pc:sldChg chg="modSp mod">
        <pc:chgData name="Christine Muir - Scottish Recovery Network" userId="c9d6f7a0-dadc-4e57-8d60-49c201d8b396" providerId="ADAL" clId="{64FEA97F-F274-4B4A-97BA-999064643BA4}" dt="2026-08-07T11:58:34.455" v="1405" actId="962"/>
        <pc:sldMkLst>
          <pc:docMk/>
          <pc:sldMk cId="3658520856" sldId="307"/>
        </pc:sldMkLst>
        <pc:spChg chg="mod">
          <ac:chgData name="Christine Muir - Scottish Recovery Network" userId="c9d6f7a0-dadc-4e57-8d60-49c201d8b396" providerId="ADAL" clId="{64FEA97F-F274-4B4A-97BA-999064643BA4}" dt="2026-08-07T11:51:19.531" v="456" actId="20577"/>
          <ac:spMkLst>
            <pc:docMk/>
            <pc:sldMk cId="3658520856" sldId="307"/>
            <ac:spMk id="3" creationId="{8CF31E3F-0745-E234-C323-AEB440250D11}"/>
          </ac:spMkLst>
        </pc:spChg>
        <pc:spChg chg="mod">
          <ac:chgData name="Christine Muir - Scottish Recovery Network" userId="c9d6f7a0-dadc-4e57-8d60-49c201d8b396" providerId="ADAL" clId="{64FEA97F-F274-4B4A-97BA-999064643BA4}" dt="2026-08-07T11:51:25.191" v="457" actId="255"/>
          <ac:spMkLst>
            <pc:docMk/>
            <pc:sldMk cId="3658520856" sldId="307"/>
            <ac:spMk id="4" creationId="{AFF4B4C1-0842-706C-255C-C6ED48F8B1D5}"/>
          </ac:spMkLst>
        </pc:spChg>
        <pc:picChg chg="mod">
          <ac:chgData name="Christine Muir - Scottish Recovery Network" userId="c9d6f7a0-dadc-4e57-8d60-49c201d8b396" providerId="ADAL" clId="{64FEA97F-F274-4B4A-97BA-999064643BA4}" dt="2026-08-07T11:58:34.455" v="1405" actId="962"/>
          <ac:picMkLst>
            <pc:docMk/>
            <pc:sldMk cId="3658520856" sldId="307"/>
            <ac:picMk id="9" creationId="{054B82FD-152E-6832-8C36-2EDC27BCD50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27AB93-4981-4968-A18B-522DF2ADF388}" type="datetimeFigureOut">
              <a:rPr lang="en-US" smtClean="0"/>
              <a:t>8/17/2026</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F2859C-4632-4E1D-BCA1-79A88736FC4C}" type="slidenum">
              <a:rPr lang="en-US" smtClean="0"/>
              <a:t>‹#›</a:t>
            </a:fld>
            <a:endParaRPr lang="en-US" dirty="0"/>
          </a:p>
        </p:txBody>
      </p:sp>
    </p:spTree>
    <p:extLst>
      <p:ext uri="{BB962C8B-B14F-4D97-AF65-F5344CB8AC3E}">
        <p14:creationId xmlns:p14="http://schemas.microsoft.com/office/powerpoint/2010/main" val="3285699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158408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3697817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2134286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354260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3675189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17348066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2452094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284515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2902236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479307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6D8C1FB1-C591-7240-B819-086663B5B48F}" type="datetimeFigureOut">
              <a:rPr lang="en-GB" smtClean="0"/>
              <a:t>17/08/2026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F77CB58-59AD-9547-98D0-5AFD7D1EB72C}" type="slidenum">
              <a:rPr lang="en-GB" smtClean="0"/>
              <a:t>‹#›</a:t>
            </a:fld>
            <a:endParaRPr lang="en-GB" dirty="0"/>
          </a:p>
        </p:txBody>
      </p:sp>
    </p:spTree>
    <p:extLst>
      <p:ext uri="{BB962C8B-B14F-4D97-AF65-F5344CB8AC3E}">
        <p14:creationId xmlns:p14="http://schemas.microsoft.com/office/powerpoint/2010/main" val="450529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D8C1FB1-C591-7240-B819-086663B5B48F}" type="datetimeFigureOut">
              <a:rPr lang="en-GB" smtClean="0"/>
              <a:t>17/08/2026</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77CB58-59AD-9547-98D0-5AFD7D1EB72C}" type="slidenum">
              <a:rPr lang="en-GB" smtClean="0"/>
              <a:t>‹#›</a:t>
            </a:fld>
            <a:endParaRPr lang="en-GB" dirty="0"/>
          </a:p>
        </p:txBody>
      </p:sp>
    </p:spTree>
    <p:extLst>
      <p:ext uri="{BB962C8B-B14F-4D97-AF65-F5344CB8AC3E}">
        <p14:creationId xmlns:p14="http://schemas.microsoft.com/office/powerpoint/2010/main" val="29046715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DA2B-A8C5-16CB-69A6-5F286BF6B8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12CAFBF-A051-E0EF-687E-7BFA93A2F666}"/>
              </a:ext>
            </a:extLst>
          </p:cNvPr>
          <p:cNvSpPr txBox="1"/>
          <p:nvPr/>
        </p:nvSpPr>
        <p:spPr>
          <a:xfrm>
            <a:off x="195599" y="6340820"/>
            <a:ext cx="8752801" cy="338554"/>
          </a:xfrm>
          <a:prstGeom prst="rect">
            <a:avLst/>
          </a:prstGeom>
          <a:noFill/>
        </p:spPr>
        <p:txBody>
          <a:bodyPr wrap="square" rtlCol="0">
            <a:spAutoFit/>
          </a:bodyPr>
          <a:lstStyle/>
          <a:p>
            <a:pPr algn="ctr"/>
            <a:r>
              <a:rPr lang="en-GB" sz="1600" dirty="0">
                <a:solidFill>
                  <a:schemeClr val="bg1"/>
                </a:solidFill>
                <a:effectLst/>
                <a:latin typeface="Verdana Pro Semibold" panose="020B0704030504040204" pitchFamily="34" charset="0"/>
                <a:ea typeface="Verdana" panose="020B0604030504040204" pitchFamily="34" charset="0"/>
              </a:rPr>
              <a:t>Module 1: </a:t>
            </a:r>
            <a:r>
              <a:rPr lang="en-GB" sz="1600" dirty="0">
                <a:solidFill>
                  <a:schemeClr val="bg1"/>
                </a:solidFill>
                <a:latin typeface="Verdana Pro Semibold" panose="020B0704030504040204" pitchFamily="34" charset="0"/>
                <a:ea typeface="Verdana" panose="020B0604030504040204" pitchFamily="34" charset="0"/>
              </a:rPr>
              <a:t>Introducing Peer Support</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D2B3777D-C08D-AA93-24F9-BFCC7193D3E6}"/>
              </a:ext>
            </a:extLst>
          </p:cNvPr>
          <p:cNvSpPr txBox="1"/>
          <p:nvPr/>
        </p:nvSpPr>
        <p:spPr>
          <a:xfrm>
            <a:off x="2286000" y="3244334"/>
            <a:ext cx="4572000" cy="369332"/>
          </a:xfrm>
          <a:prstGeom prst="rect">
            <a:avLst/>
          </a:prstGeom>
          <a:noFill/>
        </p:spPr>
        <p:txBody>
          <a:bodyPr wrap="square">
            <a:spAutoFit/>
          </a:bodyPr>
          <a:lstStyle/>
          <a:p>
            <a:endParaRPr lang="en-GB" dirty="0"/>
          </a:p>
        </p:txBody>
      </p:sp>
      <p:pic>
        <p:nvPicPr>
          <p:cNvPr id="16" name="Picture 15" descr="Scottish Recovery Network logo.">
            <a:extLst>
              <a:ext uri="{FF2B5EF4-FFF2-40B4-BE49-F238E27FC236}">
                <a16:creationId xmlns:a16="http://schemas.microsoft.com/office/drawing/2014/main" id="{D7E5C404-CC90-4BF3-5B4E-A1544E6CA122}"/>
              </a:ext>
            </a:extLst>
          </p:cNvPr>
          <p:cNvPicPr>
            <a:picLocks noChangeAspect="1"/>
          </p:cNvPicPr>
          <p:nvPr/>
        </p:nvPicPr>
        <p:blipFill>
          <a:blip r:embed="rId2"/>
          <a:stretch>
            <a:fillRect/>
          </a:stretch>
        </p:blipFill>
        <p:spPr>
          <a:xfrm>
            <a:off x="6826552" y="366899"/>
            <a:ext cx="1761897" cy="890093"/>
          </a:xfrm>
          <a:prstGeom prst="rect">
            <a:avLst/>
          </a:prstGeom>
        </p:spPr>
      </p:pic>
      <p:sp>
        <p:nvSpPr>
          <p:cNvPr id="17" name="TextBox 16">
            <a:extLst>
              <a:ext uri="{FF2B5EF4-FFF2-40B4-BE49-F238E27FC236}">
                <a16:creationId xmlns:a16="http://schemas.microsoft.com/office/drawing/2014/main" id="{8A93A14B-F807-EDB1-AB7C-A7C983097704}"/>
              </a:ext>
            </a:extLst>
          </p:cNvPr>
          <p:cNvSpPr txBox="1"/>
          <p:nvPr/>
        </p:nvSpPr>
        <p:spPr>
          <a:xfrm>
            <a:off x="682217" y="2031880"/>
            <a:ext cx="2864887" cy="584775"/>
          </a:xfrm>
          <a:prstGeom prst="rect">
            <a:avLst/>
          </a:prstGeom>
          <a:noFill/>
        </p:spPr>
        <p:txBody>
          <a:bodyPr wrap="none" rtlCol="0">
            <a:spAutoFit/>
          </a:bodyPr>
          <a:lstStyle/>
          <a:p>
            <a:r>
              <a:rPr lang="en-GB" sz="3200" b="1" dirty="0">
                <a:solidFill>
                  <a:srgbClr val="A7358B"/>
                </a:solidFill>
                <a:latin typeface="Verdana" panose="020B0604030504040204" pitchFamily="34" charset="0"/>
                <a:ea typeface="Verdana" panose="020B0604030504040204" pitchFamily="34" charset="0"/>
              </a:rPr>
              <a:t>Peer values</a:t>
            </a:r>
          </a:p>
        </p:txBody>
      </p:sp>
      <p:sp>
        <p:nvSpPr>
          <p:cNvPr id="18" name="TextBox 17">
            <a:extLst>
              <a:ext uri="{FF2B5EF4-FFF2-40B4-BE49-F238E27FC236}">
                <a16:creationId xmlns:a16="http://schemas.microsoft.com/office/drawing/2014/main" id="{365A4588-7C33-C3AE-B15B-1B0443697A62}"/>
              </a:ext>
            </a:extLst>
          </p:cNvPr>
          <p:cNvSpPr txBox="1"/>
          <p:nvPr/>
        </p:nvSpPr>
        <p:spPr>
          <a:xfrm>
            <a:off x="682217" y="2698760"/>
            <a:ext cx="6447599" cy="954107"/>
          </a:xfrm>
          <a:prstGeom prst="rect">
            <a:avLst/>
          </a:prstGeom>
          <a:noFill/>
        </p:spPr>
        <p:txBody>
          <a:bodyPr wrap="none" rtlCol="0">
            <a:spAutoFit/>
          </a:bodyPr>
          <a:lstStyle/>
          <a:p>
            <a:r>
              <a:rPr lang="en-GB" sz="2800" b="1">
                <a:solidFill>
                  <a:srgbClr val="3D6681"/>
                </a:solidFill>
                <a:latin typeface="Verdana" panose="020B0604030504040204" pitchFamily="34" charset="0"/>
                <a:ea typeface="Verdana" panose="020B0604030504040204" pitchFamily="34" charset="0"/>
              </a:rPr>
              <a:t>Peer2Peer slides</a:t>
            </a:r>
            <a:r>
              <a:rPr lang="en-GB" sz="2800" b="1" dirty="0">
                <a:solidFill>
                  <a:srgbClr val="3D6681"/>
                </a:solidFill>
                <a:latin typeface="Verdana" panose="020B0604030504040204" pitchFamily="34" charset="0"/>
                <a:ea typeface="Verdana" panose="020B0604030504040204" pitchFamily="34" charset="0"/>
              </a:rPr>
              <a:t>: module one, </a:t>
            </a:r>
          </a:p>
          <a:p>
            <a:r>
              <a:rPr lang="en-GB" sz="2800" b="1" dirty="0">
                <a:solidFill>
                  <a:srgbClr val="3D6681"/>
                </a:solidFill>
                <a:latin typeface="Verdana" panose="020B0604030504040204" pitchFamily="34" charset="0"/>
                <a:ea typeface="Verdana" panose="020B0604030504040204" pitchFamily="34" charset="0"/>
              </a:rPr>
              <a:t>session four</a:t>
            </a:r>
          </a:p>
        </p:txBody>
      </p:sp>
      <p:pic>
        <p:nvPicPr>
          <p:cNvPr id="5" name="Picture 4" descr="Icons of three people standing in a row. One person is on a raised platform. A video camera sits to the side of them. A speech bubble, arrow pointing upwards and lightbulb are above them.">
            <a:extLst>
              <a:ext uri="{FF2B5EF4-FFF2-40B4-BE49-F238E27FC236}">
                <a16:creationId xmlns:a16="http://schemas.microsoft.com/office/drawing/2014/main" id="{CD13F2E1-4CBD-AC8C-BC18-0ECD3A4F1E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56978" y="3429000"/>
            <a:ext cx="2728595" cy="2728595"/>
          </a:xfrm>
          <a:prstGeom prst="rect">
            <a:avLst/>
          </a:prstGeom>
          <a:noFill/>
          <a:ln>
            <a:noFill/>
          </a:ln>
        </p:spPr>
      </p:pic>
    </p:spTree>
    <p:extLst>
      <p:ext uri="{BB962C8B-B14F-4D97-AF65-F5344CB8AC3E}">
        <p14:creationId xmlns:p14="http://schemas.microsoft.com/office/powerpoint/2010/main" val="2789758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5C2B14-D0BF-BBD5-7B03-82014FB2F9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F56867A-543D-0CD4-F888-C05B6545862E}"/>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latin typeface="Verdana Pro Semibold" panose="020B0704030504040204" pitchFamily="34" charset="0"/>
                <a:ea typeface="Verdana" panose="020B0604030504040204" pitchFamily="34" charset="0"/>
              </a:rPr>
              <a:t>	Peer2Peer: Module one - Introducing peer support</a:t>
            </a:r>
          </a:p>
        </p:txBody>
      </p:sp>
      <p:sp>
        <p:nvSpPr>
          <p:cNvPr id="6" name="TextBox 5">
            <a:extLst>
              <a:ext uri="{FF2B5EF4-FFF2-40B4-BE49-F238E27FC236}">
                <a16:creationId xmlns:a16="http://schemas.microsoft.com/office/drawing/2014/main" id="{6B8B1A34-5AB9-3F5F-1E65-64D3E2E5B63C}"/>
              </a:ext>
            </a:extLst>
          </p:cNvPr>
          <p:cNvSpPr txBox="1"/>
          <p:nvPr/>
        </p:nvSpPr>
        <p:spPr>
          <a:xfrm>
            <a:off x="922867" y="1484904"/>
            <a:ext cx="7518400" cy="2954655"/>
          </a:xfrm>
          <a:prstGeom prst="rect">
            <a:avLst/>
          </a:prstGeom>
          <a:noFill/>
        </p:spPr>
        <p:txBody>
          <a:bodyPr wrap="square" rtlCol="0">
            <a:spAutoFit/>
          </a:bodyPr>
          <a:lstStyle/>
          <a:p>
            <a:r>
              <a:rPr lang="en-GB" sz="2400" dirty="0">
                <a:latin typeface="Verdana" panose="020B0604030504040204" pitchFamily="34" charset="0"/>
                <a:ea typeface="Verdana" panose="020B0604030504040204" pitchFamily="34" charset="0"/>
              </a:rPr>
              <a:t>In small groups, read the example scenarios in the participant workbook </a:t>
            </a:r>
          </a:p>
          <a:p>
            <a:endParaRPr lang="en-GB" sz="2400" dirty="0">
              <a:latin typeface="Verdana" panose="020B0604030504040204" pitchFamily="34" charset="0"/>
              <a:ea typeface="Verdana" panose="020B0604030504040204" pitchFamily="34" charset="0"/>
            </a:endParaRPr>
          </a:p>
          <a:p>
            <a:r>
              <a:rPr lang="en-GB" sz="2400" dirty="0">
                <a:latin typeface="Verdana" panose="020B0604030504040204" pitchFamily="34" charset="0"/>
                <a:ea typeface="Verdana" panose="020B0604030504040204" pitchFamily="34" charset="0"/>
              </a:rPr>
              <a:t>For each scenario</a:t>
            </a:r>
          </a:p>
          <a:p>
            <a:pPr marL="34290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Which HEAR ME values do you see here?</a:t>
            </a:r>
          </a:p>
          <a:p>
            <a:pPr marL="342900" indent="-342900">
              <a:buFont typeface="Arial" panose="020B0604020202020204" pitchFamily="34" charset="0"/>
              <a:buChar char="•"/>
            </a:pPr>
            <a:r>
              <a:rPr lang="en-GB" sz="2400" dirty="0">
                <a:latin typeface="Verdana" panose="020B0604030504040204" pitchFamily="34" charset="0"/>
                <a:ea typeface="Verdana" panose="020B0604030504040204" pitchFamily="34" charset="0"/>
              </a:rPr>
              <a:t>How might this value influence peer practice?</a:t>
            </a:r>
          </a:p>
          <a:p>
            <a:endParaRPr lang="en-US" dirty="0"/>
          </a:p>
        </p:txBody>
      </p:sp>
      <p:pic>
        <p:nvPicPr>
          <p:cNvPr id="7" name="Picture 6">
            <a:extLst>
              <a:ext uri="{FF2B5EF4-FFF2-40B4-BE49-F238E27FC236}">
                <a16:creationId xmlns:a16="http://schemas.microsoft.com/office/drawing/2014/main" id="{22DBC7C1-C2D4-BC38-E09A-E19D1B764BC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36687" y="4114931"/>
            <a:ext cx="2404515" cy="2404515"/>
          </a:xfrm>
          <a:prstGeom prst="rect">
            <a:avLst/>
          </a:prstGeom>
        </p:spPr>
      </p:pic>
      <p:sp>
        <p:nvSpPr>
          <p:cNvPr id="4" name="TextBox 3">
            <a:extLst>
              <a:ext uri="{FF2B5EF4-FFF2-40B4-BE49-F238E27FC236}">
                <a16:creationId xmlns:a16="http://schemas.microsoft.com/office/drawing/2014/main" id="{FB22FECD-A27F-ED57-F249-BB45925356F6}"/>
              </a:ext>
            </a:extLst>
          </p:cNvPr>
          <p:cNvSpPr txBox="1"/>
          <p:nvPr/>
        </p:nvSpPr>
        <p:spPr>
          <a:xfrm>
            <a:off x="-32385" y="240918"/>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8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Activity two: </a:t>
            </a:r>
            <a:r>
              <a:rPr lang="en-GB" sz="2600" b="1" dirty="0">
                <a:solidFill>
                  <a:srgbClr val="A7358B"/>
                </a:solidFill>
                <a:latin typeface="Verdana" panose="020B0604030504040204" pitchFamily="34" charset="0"/>
                <a:ea typeface="Verdana" panose="020B0604030504040204" pitchFamily="34" charset="0"/>
              </a:rPr>
              <a:t>Values in practice</a:t>
            </a:r>
          </a:p>
        </p:txBody>
      </p:sp>
    </p:spTree>
    <p:extLst>
      <p:ext uri="{BB962C8B-B14F-4D97-AF65-F5344CB8AC3E}">
        <p14:creationId xmlns:p14="http://schemas.microsoft.com/office/powerpoint/2010/main" val="404690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1F639-8986-882E-413D-C4A3BDB3449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9CD8CDE-621E-4C32-FA94-C6828C92EC38}"/>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one - </a:t>
            </a:r>
            <a:r>
              <a:rPr lang="en-GB" sz="1600" dirty="0">
                <a:solidFill>
                  <a:schemeClr val="bg1"/>
                </a:solidFill>
                <a:latin typeface="Verdana Pro Semibold" panose="020B0704030504040204" pitchFamily="34" charset="0"/>
                <a:ea typeface="Verdana" panose="020B0604030504040204" pitchFamily="34" charset="0"/>
              </a:rPr>
              <a:t>Introducing peer support</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57DAB8BE-2900-A72D-888B-4611DD1BA3D6}"/>
              </a:ext>
            </a:extLst>
          </p:cNvPr>
          <p:cNvSpPr txBox="1"/>
          <p:nvPr/>
        </p:nvSpPr>
        <p:spPr>
          <a:xfrm>
            <a:off x="845729" y="3518344"/>
            <a:ext cx="5851350" cy="769441"/>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Reflect on how peer values influence peer practice</a:t>
            </a:r>
            <a:endParaRPr lang="en-US" sz="2200" dirty="0"/>
          </a:p>
        </p:txBody>
      </p:sp>
      <p:sp>
        <p:nvSpPr>
          <p:cNvPr id="7" name="TextBox 6">
            <a:extLst>
              <a:ext uri="{FF2B5EF4-FFF2-40B4-BE49-F238E27FC236}">
                <a16:creationId xmlns:a16="http://schemas.microsoft.com/office/drawing/2014/main" id="{84ABDBC6-5584-F0A9-C14B-B1441555EB7C}"/>
              </a:ext>
            </a:extLst>
          </p:cNvPr>
          <p:cNvSpPr txBox="1"/>
          <p:nvPr/>
        </p:nvSpPr>
        <p:spPr>
          <a:xfrm>
            <a:off x="845729" y="1437162"/>
            <a:ext cx="6814798" cy="769441"/>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personal values can guide peer‑to‑peer interactions</a:t>
            </a:r>
            <a:endParaRPr lang="en-GB" sz="2200" dirty="0"/>
          </a:p>
        </p:txBody>
      </p:sp>
      <p:sp>
        <p:nvSpPr>
          <p:cNvPr id="13" name="TextBox 12">
            <a:extLst>
              <a:ext uri="{FF2B5EF4-FFF2-40B4-BE49-F238E27FC236}">
                <a16:creationId xmlns:a16="http://schemas.microsoft.com/office/drawing/2014/main" id="{AE8CD424-492E-BF29-AC7F-E82ED37D1769}"/>
              </a:ext>
            </a:extLst>
          </p:cNvPr>
          <p:cNvSpPr txBox="1"/>
          <p:nvPr/>
        </p:nvSpPr>
        <p:spPr>
          <a:xfrm>
            <a:off x="845729" y="2321004"/>
            <a:ext cx="7130426" cy="1107996"/>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the core values of peer support, including their roots in lived experience movements</a:t>
            </a:r>
          </a:p>
        </p:txBody>
      </p:sp>
      <p:sp>
        <p:nvSpPr>
          <p:cNvPr id="4" name="TextBox 3">
            <a:extLst>
              <a:ext uri="{FF2B5EF4-FFF2-40B4-BE49-F238E27FC236}">
                <a16:creationId xmlns:a16="http://schemas.microsoft.com/office/drawing/2014/main" id="{1DF52376-DB2F-7E29-550E-6DDCF6C7C450}"/>
              </a:ext>
            </a:extLst>
          </p:cNvPr>
          <p:cNvSpPr txBox="1"/>
          <p:nvPr/>
        </p:nvSpPr>
        <p:spPr>
          <a:xfrm>
            <a:off x="-32385" y="240918"/>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8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Learning intentions</a:t>
            </a:r>
            <a:endParaRPr lang="en-GB" sz="2600" b="1" dirty="0">
              <a:solidFill>
                <a:srgbClr val="A7358B"/>
              </a:solidFill>
              <a:latin typeface="Verdana" panose="020B0604030504040204" pitchFamily="34" charset="0"/>
              <a:ea typeface="Verdana" panose="020B0604030504040204" pitchFamily="34" charset="0"/>
            </a:endParaRPr>
          </a:p>
        </p:txBody>
      </p:sp>
      <p:pic>
        <p:nvPicPr>
          <p:cNvPr id="5" name="Picture 4"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D5C6430A-DF21-309E-B44C-83BAD82AEC9D}"/>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1419197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52353-3E3F-52E7-4B5F-ED622EAE47E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CF31E3F-0745-E234-C323-AEB440250D11}"/>
              </a:ext>
            </a:extLst>
          </p:cNvPr>
          <p:cNvSpPr txBox="1"/>
          <p:nvPr/>
        </p:nvSpPr>
        <p:spPr>
          <a:xfrm>
            <a:off x="-32385" y="6543509"/>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one - </a:t>
            </a:r>
            <a:r>
              <a:rPr lang="en-GB" sz="1600" dirty="0">
                <a:solidFill>
                  <a:schemeClr val="bg1"/>
                </a:solidFill>
                <a:latin typeface="Verdana Pro Semibold" panose="020B0704030504040204" pitchFamily="34" charset="0"/>
                <a:ea typeface="Verdana" panose="020B0604030504040204" pitchFamily="34" charset="0"/>
              </a:rPr>
              <a:t>Introducing peer support</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A2C44085-B040-182A-C250-A5A858FC69A7}"/>
              </a:ext>
            </a:extLst>
          </p:cNvPr>
          <p:cNvSpPr txBox="1"/>
          <p:nvPr/>
        </p:nvSpPr>
        <p:spPr>
          <a:xfrm>
            <a:off x="439974" y="1466771"/>
            <a:ext cx="7863197" cy="1200329"/>
          </a:xfrm>
          <a:prstGeom prst="rect">
            <a:avLst/>
          </a:prstGeom>
          <a:noFill/>
        </p:spPr>
        <p:txBody>
          <a:bodyPr wrap="square" rtlCol="0">
            <a:spAutoFit/>
          </a:bodyPr>
          <a:lstStyle/>
          <a:p>
            <a:r>
              <a:rPr lang="en-GB" sz="3600" dirty="0">
                <a:effectLst/>
                <a:latin typeface="Verdana" panose="020B0604030504040204" pitchFamily="34" charset="0"/>
                <a:ea typeface="Verdana" panose="020B0604030504040204" pitchFamily="34" charset="0"/>
              </a:rPr>
              <a:t>What’s one thing you are taking </a:t>
            </a:r>
            <a:r>
              <a:rPr lang="en-GB" sz="3600" dirty="0">
                <a:latin typeface="Verdana" panose="020B0604030504040204" pitchFamily="34" charset="0"/>
                <a:ea typeface="Verdana" panose="020B0604030504040204" pitchFamily="34" charset="0"/>
              </a:rPr>
              <a:t>a</a:t>
            </a:r>
            <a:r>
              <a:rPr lang="en-GB" sz="3600" dirty="0">
                <a:effectLst/>
                <a:latin typeface="Verdana" panose="020B0604030504040204" pitchFamily="34" charset="0"/>
                <a:ea typeface="Verdana" panose="020B0604030504040204" pitchFamily="34" charset="0"/>
              </a:rPr>
              <a:t>way</a:t>
            </a:r>
            <a:r>
              <a:rPr lang="en-GB" sz="3600" dirty="0">
                <a:latin typeface="Verdana" panose="020B0604030504040204" pitchFamily="34" charset="0"/>
                <a:ea typeface="Verdana" panose="020B0604030504040204" pitchFamily="34" charset="0"/>
              </a:rPr>
              <a:t> </a:t>
            </a:r>
            <a:r>
              <a:rPr lang="en-GB" sz="3600" dirty="0">
                <a:effectLst/>
                <a:latin typeface="Verdana" panose="020B0604030504040204" pitchFamily="34" charset="0"/>
                <a:ea typeface="Verdana" panose="020B0604030504040204" pitchFamily="34" charset="0"/>
              </a:rPr>
              <a:t>from today’s session?</a:t>
            </a:r>
            <a:endParaRPr lang="en-US" sz="3600" dirty="0">
              <a:latin typeface="Verdana" panose="020B0604030504040204" pitchFamily="34" charset="0"/>
              <a:ea typeface="Verdana" panose="020B0604030504040204" pitchFamily="34" charset="0"/>
            </a:endParaRPr>
          </a:p>
        </p:txBody>
      </p:sp>
      <p:pic>
        <p:nvPicPr>
          <p:cNvPr id="9" name="Picture 8" descr="A colourful shining star made up of pink, teal and orange jigsaw pieces.">
            <a:extLst>
              <a:ext uri="{FF2B5EF4-FFF2-40B4-BE49-F238E27FC236}">
                <a16:creationId xmlns:a16="http://schemas.microsoft.com/office/drawing/2014/main" id="{054B82FD-152E-6832-8C36-2EDC27BCD509}"/>
              </a:ext>
            </a:extLst>
          </p:cNvPr>
          <p:cNvPicPr>
            <a:picLocks noChangeAspect="1"/>
          </p:cNvPicPr>
          <p:nvPr/>
        </p:nvPicPr>
        <p:blipFill>
          <a:blip r:embed="rId2"/>
          <a:stretch>
            <a:fillRect/>
          </a:stretch>
        </p:blipFill>
        <p:spPr>
          <a:xfrm>
            <a:off x="2844200" y="2737039"/>
            <a:ext cx="3052103" cy="3052103"/>
          </a:xfrm>
          <a:prstGeom prst="rect">
            <a:avLst/>
          </a:prstGeom>
        </p:spPr>
      </p:pic>
      <p:sp>
        <p:nvSpPr>
          <p:cNvPr id="4" name="TextBox 3">
            <a:extLst>
              <a:ext uri="{FF2B5EF4-FFF2-40B4-BE49-F238E27FC236}">
                <a16:creationId xmlns:a16="http://schemas.microsoft.com/office/drawing/2014/main" id="{AFF4B4C1-0842-706C-255C-C6ED48F8B1D5}"/>
              </a:ext>
            </a:extLst>
          </p:cNvPr>
          <p:cNvSpPr txBox="1"/>
          <p:nvPr/>
        </p:nvSpPr>
        <p:spPr>
          <a:xfrm>
            <a:off x="-32385" y="277013"/>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8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Checking out question</a:t>
            </a:r>
            <a:endParaRPr lang="en-GB" sz="2600" b="1" dirty="0">
              <a:solidFill>
                <a:srgbClr val="A7358B"/>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58520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EE33E-E463-813D-C342-644F8C3814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84A0A59-5C7C-A172-04B3-3CB5056739F1}"/>
              </a:ext>
            </a:extLst>
          </p:cNvPr>
          <p:cNvSpPr txBox="1"/>
          <p:nvPr/>
        </p:nvSpPr>
        <p:spPr>
          <a:xfrm>
            <a:off x="-32385" y="6519446"/>
            <a:ext cx="9208770" cy="338554"/>
          </a:xfrm>
          <a:prstGeom prst="rect">
            <a:avLst/>
          </a:prstGeom>
          <a:solidFill>
            <a:srgbClr val="3D6681"/>
          </a:solidFill>
          <a:ln>
            <a:solidFill>
              <a:srgbClr val="3D6681"/>
            </a:solidFill>
          </a:ln>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one - </a:t>
            </a:r>
            <a:r>
              <a:rPr lang="en-GB" sz="1600" dirty="0">
                <a:solidFill>
                  <a:schemeClr val="bg1"/>
                </a:solidFill>
                <a:latin typeface="Verdana Pro Semibold" panose="020B0704030504040204" pitchFamily="34" charset="0"/>
                <a:ea typeface="Verdana" panose="020B0604030504040204" pitchFamily="34" charset="0"/>
              </a:rPr>
              <a:t>Introducing peer support</a:t>
            </a:r>
            <a:endParaRPr lang="en-GB" sz="1600" dirty="0">
              <a:solidFill>
                <a:schemeClr val="bg1"/>
              </a:solidFill>
              <a:effectLst/>
              <a:latin typeface="Verdana Pro Semibold" panose="020B0704030504040204" pitchFamily="34" charset="0"/>
              <a:ea typeface="Verdana" panose="020B0604030504040204" pitchFamily="34" charset="0"/>
            </a:endParaRPr>
          </a:p>
        </p:txBody>
      </p:sp>
      <p:sp>
        <p:nvSpPr>
          <p:cNvPr id="6" name="TextBox 5">
            <a:extLst>
              <a:ext uri="{FF2B5EF4-FFF2-40B4-BE49-F238E27FC236}">
                <a16:creationId xmlns:a16="http://schemas.microsoft.com/office/drawing/2014/main" id="{8F0C8D62-F860-A0B5-C271-68425982ADAE}"/>
              </a:ext>
            </a:extLst>
          </p:cNvPr>
          <p:cNvSpPr txBox="1"/>
          <p:nvPr/>
        </p:nvSpPr>
        <p:spPr>
          <a:xfrm>
            <a:off x="845729" y="3518344"/>
            <a:ext cx="5851350" cy="769441"/>
          </a:xfrm>
          <a:prstGeom prst="rect">
            <a:avLst/>
          </a:prstGeom>
          <a:noFill/>
        </p:spPr>
        <p:txBody>
          <a:bodyPr wrap="square" rtlCol="0">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Reflect on how peer values influence peer practice</a:t>
            </a:r>
            <a:endParaRPr lang="en-US" sz="2200" dirty="0"/>
          </a:p>
        </p:txBody>
      </p:sp>
      <p:sp>
        <p:nvSpPr>
          <p:cNvPr id="7" name="TextBox 6">
            <a:extLst>
              <a:ext uri="{FF2B5EF4-FFF2-40B4-BE49-F238E27FC236}">
                <a16:creationId xmlns:a16="http://schemas.microsoft.com/office/drawing/2014/main" id="{C801077A-A147-232B-990B-B8190DC0A4AE}"/>
              </a:ext>
            </a:extLst>
          </p:cNvPr>
          <p:cNvSpPr txBox="1"/>
          <p:nvPr/>
        </p:nvSpPr>
        <p:spPr>
          <a:xfrm>
            <a:off x="845729" y="1437162"/>
            <a:ext cx="6814798" cy="769441"/>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Explore how personal values can guide peer‑to‑peer interactions</a:t>
            </a:r>
            <a:endParaRPr lang="en-GB" sz="2200" dirty="0"/>
          </a:p>
        </p:txBody>
      </p:sp>
      <p:sp>
        <p:nvSpPr>
          <p:cNvPr id="13" name="TextBox 12">
            <a:extLst>
              <a:ext uri="{FF2B5EF4-FFF2-40B4-BE49-F238E27FC236}">
                <a16:creationId xmlns:a16="http://schemas.microsoft.com/office/drawing/2014/main" id="{F83ECFD3-2D04-C97D-6F19-691C29116535}"/>
              </a:ext>
            </a:extLst>
          </p:cNvPr>
          <p:cNvSpPr txBox="1"/>
          <p:nvPr/>
        </p:nvSpPr>
        <p:spPr>
          <a:xfrm>
            <a:off x="845729" y="2321004"/>
            <a:ext cx="7130426" cy="1107996"/>
          </a:xfrm>
          <a:prstGeom prst="rect">
            <a:avLst/>
          </a:prstGeom>
          <a:noFill/>
        </p:spPr>
        <p:txBody>
          <a:bodyPr wrap="square">
            <a:spAutoFit/>
          </a:bodyPr>
          <a:lstStyle/>
          <a:p>
            <a:pPr marL="342900" indent="-342900">
              <a:buFont typeface="Arial" panose="020B0604020202020204" pitchFamily="34" charset="0"/>
              <a:buChar char="•"/>
            </a:pPr>
            <a:r>
              <a:rPr lang="en-GB" sz="2200" dirty="0">
                <a:latin typeface="Verdana" panose="020B0604030504040204" pitchFamily="34" charset="0"/>
                <a:ea typeface="Verdana" panose="020B0604030504040204" pitchFamily="34" charset="0"/>
              </a:rPr>
              <a:t>Understand the core values of peer support, including their roots in lived experience movements</a:t>
            </a:r>
          </a:p>
        </p:txBody>
      </p:sp>
      <p:sp>
        <p:nvSpPr>
          <p:cNvPr id="4" name="TextBox 3">
            <a:extLst>
              <a:ext uri="{FF2B5EF4-FFF2-40B4-BE49-F238E27FC236}">
                <a16:creationId xmlns:a16="http://schemas.microsoft.com/office/drawing/2014/main" id="{1423CFD5-729C-67D3-422E-39B4499417B3}"/>
              </a:ext>
            </a:extLst>
          </p:cNvPr>
          <p:cNvSpPr txBox="1"/>
          <p:nvPr/>
        </p:nvSpPr>
        <p:spPr>
          <a:xfrm>
            <a:off x="-32385" y="240918"/>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8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Learning intentions</a:t>
            </a:r>
            <a:endParaRPr lang="en-GB" sz="2600" b="1" dirty="0">
              <a:solidFill>
                <a:srgbClr val="A7358B"/>
              </a:solidFill>
              <a:latin typeface="Verdana" panose="020B0604030504040204" pitchFamily="34" charset="0"/>
              <a:ea typeface="Verdana" panose="020B0604030504040204" pitchFamily="34" charset="0"/>
            </a:endParaRPr>
          </a:p>
        </p:txBody>
      </p:sp>
      <p:pic>
        <p:nvPicPr>
          <p:cNvPr id="5" name="Picture 4" descr="Illustration showing a stylised person with a green head and a torso split between yellow stripes and solid green with a pink heart. A pink and blue winding path runs behind the figure, with a glowing yellow light bulb symbolising an idea above the head.">
            <a:extLst>
              <a:ext uri="{FF2B5EF4-FFF2-40B4-BE49-F238E27FC236}">
                <a16:creationId xmlns:a16="http://schemas.microsoft.com/office/drawing/2014/main" id="{E309C252-35BD-89C8-D599-3FFCA724F49D}"/>
              </a:ext>
            </a:extLst>
          </p:cNvPr>
          <p:cNvPicPr>
            <a:picLocks noChangeAspect="1"/>
          </p:cNvPicPr>
          <p:nvPr/>
        </p:nvPicPr>
        <p:blipFill>
          <a:blip r:embed="rId2"/>
          <a:stretch>
            <a:fillRect/>
          </a:stretch>
        </p:blipFill>
        <p:spPr>
          <a:xfrm>
            <a:off x="6271111" y="3922324"/>
            <a:ext cx="2360826" cy="2360826"/>
          </a:xfrm>
          <a:prstGeom prst="rect">
            <a:avLst/>
          </a:prstGeom>
        </p:spPr>
      </p:pic>
    </p:spTree>
    <p:extLst>
      <p:ext uri="{BB962C8B-B14F-4D97-AF65-F5344CB8AC3E}">
        <p14:creationId xmlns:p14="http://schemas.microsoft.com/office/powerpoint/2010/main" val="2839481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DF929-772C-AF55-2678-8AFA7E75F51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181EA6F-2EDA-BDE5-1EAD-299669169FA9}"/>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latin typeface="Verdana Pro Semibold" panose="020B0704030504040204" pitchFamily="34" charset="0"/>
                <a:ea typeface="Verdana" panose="020B0604030504040204" pitchFamily="34" charset="0"/>
              </a:rPr>
              <a:t>	Peer2Peer: Module one - Introducing Peer Support</a:t>
            </a:r>
          </a:p>
        </p:txBody>
      </p:sp>
      <p:sp>
        <p:nvSpPr>
          <p:cNvPr id="4" name="Rectangle: Rounded Corners 3">
            <a:extLst>
              <a:ext uri="{FF2B5EF4-FFF2-40B4-BE49-F238E27FC236}">
                <a16:creationId xmlns:a16="http://schemas.microsoft.com/office/drawing/2014/main" id="{700F913A-20FB-CAF9-84F9-BA1FA9BCFEAA}"/>
              </a:ext>
            </a:extLst>
          </p:cNvPr>
          <p:cNvSpPr/>
          <p:nvPr/>
        </p:nvSpPr>
        <p:spPr>
          <a:xfrm>
            <a:off x="736600" y="1100666"/>
            <a:ext cx="7755467" cy="711200"/>
          </a:xfrm>
          <a:prstGeom prst="roundRect">
            <a:avLst/>
          </a:prstGeom>
          <a:noFill/>
          <a:ln w="28575">
            <a:solidFill>
              <a:srgbClr val="E944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04F1027-FFA7-BAD9-DB4A-B27E39269029}"/>
              </a:ext>
            </a:extLst>
          </p:cNvPr>
          <p:cNvSpPr txBox="1"/>
          <p:nvPr/>
        </p:nvSpPr>
        <p:spPr>
          <a:xfrm>
            <a:off x="558800" y="819351"/>
            <a:ext cx="16086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Connections</a:t>
            </a:r>
            <a:endParaRPr lang="en-US" sz="1600" dirty="0">
              <a:latin typeface="Verdana Pro Cond Semibold" panose="020F0502020204030204" pitchFamily="34" charset="0"/>
            </a:endParaRPr>
          </a:p>
        </p:txBody>
      </p:sp>
      <p:sp>
        <p:nvSpPr>
          <p:cNvPr id="8" name="TextBox 7">
            <a:extLst>
              <a:ext uri="{FF2B5EF4-FFF2-40B4-BE49-F238E27FC236}">
                <a16:creationId xmlns:a16="http://schemas.microsoft.com/office/drawing/2014/main" id="{CAC38193-7126-4A87-897C-2F9DCF4301AC}"/>
              </a:ext>
            </a:extLst>
          </p:cNvPr>
          <p:cNvSpPr txBox="1"/>
          <p:nvPr/>
        </p:nvSpPr>
        <p:spPr>
          <a:xfrm>
            <a:off x="1092199" y="1293964"/>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Device free environment, maintaining confidentiality </a:t>
            </a:r>
            <a:endParaRPr lang="en-US" sz="1600" dirty="0">
              <a:latin typeface="Verdana" panose="020B0604030504040204" pitchFamily="34" charset="0"/>
              <a:ea typeface="Verdana" panose="020B0604030504040204" pitchFamily="34" charset="0"/>
            </a:endParaRPr>
          </a:p>
        </p:txBody>
      </p:sp>
      <p:sp>
        <p:nvSpPr>
          <p:cNvPr id="11" name="Rectangle: Rounded Corners 10">
            <a:extLst>
              <a:ext uri="{FF2B5EF4-FFF2-40B4-BE49-F238E27FC236}">
                <a16:creationId xmlns:a16="http://schemas.microsoft.com/office/drawing/2014/main" id="{B83B92D4-FA4B-8230-19D0-C3332DFBBCEE}"/>
              </a:ext>
            </a:extLst>
          </p:cNvPr>
          <p:cNvSpPr/>
          <p:nvPr/>
        </p:nvSpPr>
        <p:spPr>
          <a:xfrm>
            <a:off x="736600" y="2189619"/>
            <a:ext cx="7755467" cy="711200"/>
          </a:xfrm>
          <a:prstGeom prst="roundRect">
            <a:avLst/>
          </a:prstGeom>
          <a:noFill/>
          <a:ln w="28575">
            <a:solidFill>
              <a:srgbClr val="32BC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E9DA018A-21CC-F9F1-B74B-7481ECFAA584}"/>
              </a:ext>
            </a:extLst>
          </p:cNvPr>
          <p:cNvSpPr txBox="1"/>
          <p:nvPr/>
        </p:nvSpPr>
        <p:spPr>
          <a:xfrm>
            <a:off x="558800" y="1908304"/>
            <a:ext cx="999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Hope</a:t>
            </a:r>
            <a:endParaRPr lang="en-US" dirty="0">
              <a:latin typeface="Verdana Pro Cond Semibold" panose="020F0502020204030204" pitchFamily="34" charset="0"/>
            </a:endParaRPr>
          </a:p>
        </p:txBody>
      </p:sp>
      <p:sp>
        <p:nvSpPr>
          <p:cNvPr id="13" name="TextBox 12">
            <a:extLst>
              <a:ext uri="{FF2B5EF4-FFF2-40B4-BE49-F238E27FC236}">
                <a16:creationId xmlns:a16="http://schemas.microsoft.com/office/drawing/2014/main" id="{4E6AD9BC-D3C8-F2BB-F408-2AEE70B7775F}"/>
              </a:ext>
            </a:extLst>
          </p:cNvPr>
          <p:cNvSpPr txBox="1"/>
          <p:nvPr/>
        </p:nvSpPr>
        <p:spPr>
          <a:xfrm>
            <a:off x="1092199" y="2382917"/>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Focusing on the possible</a:t>
            </a:r>
            <a:endParaRPr lang="en-US" sz="1600" dirty="0">
              <a:latin typeface="Verdana" panose="020B0604030504040204" pitchFamily="34" charset="0"/>
              <a:ea typeface="Verdana" panose="020B0604030504040204" pitchFamily="34" charset="0"/>
            </a:endParaRPr>
          </a:p>
        </p:txBody>
      </p:sp>
      <p:sp>
        <p:nvSpPr>
          <p:cNvPr id="15" name="Rectangle: Rounded Corners 14">
            <a:extLst>
              <a:ext uri="{FF2B5EF4-FFF2-40B4-BE49-F238E27FC236}">
                <a16:creationId xmlns:a16="http://schemas.microsoft.com/office/drawing/2014/main" id="{A7A97F26-3D27-721A-29D8-9147B25D08A4}"/>
              </a:ext>
            </a:extLst>
          </p:cNvPr>
          <p:cNvSpPr/>
          <p:nvPr/>
        </p:nvSpPr>
        <p:spPr>
          <a:xfrm>
            <a:off x="736600" y="3278571"/>
            <a:ext cx="7755467" cy="711200"/>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8D122873-1C2C-2ED4-9FCB-9BB310891074}"/>
              </a:ext>
            </a:extLst>
          </p:cNvPr>
          <p:cNvSpPr txBox="1"/>
          <p:nvPr/>
        </p:nvSpPr>
        <p:spPr>
          <a:xfrm>
            <a:off x="558800" y="2997256"/>
            <a:ext cx="1185333"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Identity</a:t>
            </a:r>
            <a:endParaRPr lang="en-US" sz="1600" dirty="0">
              <a:latin typeface="Verdana Pro Cond Semibold" panose="020F0502020204030204" pitchFamily="34" charset="0"/>
            </a:endParaRPr>
          </a:p>
        </p:txBody>
      </p:sp>
      <p:sp>
        <p:nvSpPr>
          <p:cNvPr id="17" name="TextBox 16">
            <a:extLst>
              <a:ext uri="{FF2B5EF4-FFF2-40B4-BE49-F238E27FC236}">
                <a16:creationId xmlns:a16="http://schemas.microsoft.com/office/drawing/2014/main" id="{727193ED-4019-FFEE-B503-46086CD712A1}"/>
              </a:ext>
            </a:extLst>
          </p:cNvPr>
          <p:cNvSpPr txBox="1"/>
          <p:nvPr/>
        </p:nvSpPr>
        <p:spPr>
          <a:xfrm>
            <a:off x="1092199" y="3475853"/>
            <a:ext cx="6925734"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Respect everyone's individuality  </a:t>
            </a:r>
            <a:endParaRPr lang="en-US" sz="1600" dirty="0">
              <a:latin typeface="Verdana" panose="020B0604030504040204" pitchFamily="34" charset="0"/>
              <a:ea typeface="Verdana" panose="020B0604030504040204" pitchFamily="34" charset="0"/>
            </a:endParaRPr>
          </a:p>
        </p:txBody>
      </p:sp>
      <p:sp>
        <p:nvSpPr>
          <p:cNvPr id="19" name="Rectangle: Rounded Corners 18">
            <a:extLst>
              <a:ext uri="{FF2B5EF4-FFF2-40B4-BE49-F238E27FC236}">
                <a16:creationId xmlns:a16="http://schemas.microsoft.com/office/drawing/2014/main" id="{754BF786-C572-6289-7A4E-4D36F83D32B2}"/>
              </a:ext>
            </a:extLst>
          </p:cNvPr>
          <p:cNvSpPr/>
          <p:nvPr/>
        </p:nvSpPr>
        <p:spPr>
          <a:xfrm>
            <a:off x="736600" y="4360387"/>
            <a:ext cx="7755467" cy="711200"/>
          </a:xfrm>
          <a:prstGeom prst="round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E439F576-39B3-30DD-D531-8EB086D8D364}"/>
              </a:ext>
            </a:extLst>
          </p:cNvPr>
          <p:cNvSpPr txBox="1"/>
          <p:nvPr/>
        </p:nvSpPr>
        <p:spPr>
          <a:xfrm>
            <a:off x="558799" y="4079072"/>
            <a:ext cx="1117601"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Meaning</a:t>
            </a:r>
            <a:endParaRPr lang="en-US" sz="1600" dirty="0">
              <a:latin typeface="Verdana Pro Cond Semibold" panose="020F0502020204030204" pitchFamily="34" charset="0"/>
            </a:endParaRPr>
          </a:p>
        </p:txBody>
      </p:sp>
      <p:sp>
        <p:nvSpPr>
          <p:cNvPr id="21" name="TextBox 20">
            <a:extLst>
              <a:ext uri="{FF2B5EF4-FFF2-40B4-BE49-F238E27FC236}">
                <a16:creationId xmlns:a16="http://schemas.microsoft.com/office/drawing/2014/main" id="{5D6F0C93-79BE-AF52-9042-3090439491BE}"/>
              </a:ext>
            </a:extLst>
          </p:cNvPr>
          <p:cNvSpPr txBox="1"/>
          <p:nvPr/>
        </p:nvSpPr>
        <p:spPr>
          <a:xfrm>
            <a:off x="1092199" y="4553685"/>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Value different perspectives, even if we don’t all agree</a:t>
            </a:r>
            <a:endParaRPr lang="en-US" sz="1600" dirty="0">
              <a:latin typeface="Verdana" panose="020B0604030504040204" pitchFamily="34" charset="0"/>
              <a:ea typeface="Verdana" panose="020B0604030504040204" pitchFamily="34" charset="0"/>
            </a:endParaRPr>
          </a:p>
        </p:txBody>
      </p:sp>
      <p:sp>
        <p:nvSpPr>
          <p:cNvPr id="23" name="Rectangle: Rounded Corners 22">
            <a:extLst>
              <a:ext uri="{FF2B5EF4-FFF2-40B4-BE49-F238E27FC236}">
                <a16:creationId xmlns:a16="http://schemas.microsoft.com/office/drawing/2014/main" id="{5424501D-CDA1-F6BE-8E34-0917D4AB41FD}"/>
              </a:ext>
            </a:extLst>
          </p:cNvPr>
          <p:cNvSpPr/>
          <p:nvPr/>
        </p:nvSpPr>
        <p:spPr>
          <a:xfrm>
            <a:off x="736599" y="5396355"/>
            <a:ext cx="7755467" cy="711200"/>
          </a:xfrm>
          <a:prstGeom prst="roundRect">
            <a:avLst/>
          </a:prstGeom>
          <a:noFill/>
          <a:ln w="2857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012296A2-8671-A81D-79E6-8F42F216A0B6}"/>
              </a:ext>
            </a:extLst>
          </p:cNvPr>
          <p:cNvSpPr txBox="1"/>
          <p:nvPr/>
        </p:nvSpPr>
        <p:spPr>
          <a:xfrm>
            <a:off x="558800" y="5154284"/>
            <a:ext cx="1761068" cy="408623"/>
          </a:xfrm>
          <a:prstGeom prst="roundRect">
            <a:avLst/>
          </a:prstGeom>
          <a:solidFill>
            <a:schemeClr val="bg1"/>
          </a:solidFill>
          <a:ln w="28575">
            <a:solidFill>
              <a:srgbClr val="3D6681"/>
            </a:solidFill>
          </a:ln>
        </p:spPr>
        <p:txBody>
          <a:bodyPr wrap="square" rtlCol="0">
            <a:spAutoFit/>
          </a:bodyPr>
          <a:lstStyle/>
          <a:p>
            <a:pPr algn="ctr"/>
            <a:r>
              <a:rPr lang="en-GB" dirty="0">
                <a:latin typeface="Verdana Pro Cond Semibold" panose="020F0502020204030204" pitchFamily="34" charset="0"/>
              </a:rPr>
              <a:t>Empowerment</a:t>
            </a:r>
            <a:endParaRPr lang="en-US" sz="1600" dirty="0">
              <a:latin typeface="Verdana Pro Cond Semibold" panose="020F0502020204030204" pitchFamily="34" charset="0"/>
            </a:endParaRPr>
          </a:p>
        </p:txBody>
      </p:sp>
      <p:sp>
        <p:nvSpPr>
          <p:cNvPr id="25" name="TextBox 24">
            <a:extLst>
              <a:ext uri="{FF2B5EF4-FFF2-40B4-BE49-F238E27FC236}">
                <a16:creationId xmlns:a16="http://schemas.microsoft.com/office/drawing/2014/main" id="{E2D12A62-203B-8907-8575-627927BD4736}"/>
              </a:ext>
            </a:extLst>
          </p:cNvPr>
          <p:cNvSpPr txBox="1"/>
          <p:nvPr/>
        </p:nvSpPr>
        <p:spPr>
          <a:xfrm>
            <a:off x="1092199" y="5602346"/>
            <a:ext cx="6493933" cy="338554"/>
          </a:xfrm>
          <a:prstGeom prst="rect">
            <a:avLst/>
          </a:prstGeom>
          <a:noFill/>
        </p:spPr>
        <p:txBody>
          <a:bodyPr wrap="square" rtlCol="0">
            <a:spAutoFit/>
          </a:bodyPr>
          <a:lstStyle/>
          <a:p>
            <a:r>
              <a:rPr lang="en-GB" sz="1600" dirty="0">
                <a:latin typeface="Verdana" panose="020B0604030504040204" pitchFamily="34" charset="0"/>
                <a:ea typeface="Verdana" panose="020B0604030504040204" pitchFamily="34" charset="0"/>
              </a:rPr>
              <a:t>Give everyone a chance to speak</a:t>
            </a:r>
            <a:endParaRPr lang="en-US" sz="1600" dirty="0">
              <a:latin typeface="Verdana" panose="020B0604030504040204" pitchFamily="34" charset="0"/>
              <a:ea typeface="Verdana" panose="020B0604030504040204" pitchFamily="34" charset="0"/>
            </a:endParaRPr>
          </a:p>
        </p:txBody>
      </p:sp>
      <p:pic>
        <p:nvPicPr>
          <p:cNvPr id="7" name="Picture 6" descr="A group of people with different colored circles&#10;&#10;Description automatically generated">
            <a:extLst>
              <a:ext uri="{FF2B5EF4-FFF2-40B4-BE49-F238E27FC236}">
                <a16:creationId xmlns:a16="http://schemas.microsoft.com/office/drawing/2014/main" id="{7A4A742A-35A5-A162-97AE-134C62F78375}"/>
              </a:ext>
            </a:extLst>
          </p:cNvPr>
          <p:cNvPicPr>
            <a:picLocks noChangeAspect="1"/>
          </p:cNvPicPr>
          <p:nvPr/>
        </p:nvPicPr>
        <p:blipFill>
          <a:blip r:embed="rId2"/>
          <a:stretch>
            <a:fillRect/>
          </a:stretch>
        </p:blipFill>
        <p:spPr>
          <a:xfrm>
            <a:off x="7252035" y="782656"/>
            <a:ext cx="1163786" cy="1163786"/>
          </a:xfrm>
          <a:prstGeom prst="rect">
            <a:avLst/>
          </a:prstGeom>
        </p:spPr>
      </p:pic>
      <p:pic>
        <p:nvPicPr>
          <p:cNvPr id="27" name="Picture 26" descr="A colorful logo of a person with a star&#10;&#10;Description automatically generated">
            <a:extLst>
              <a:ext uri="{FF2B5EF4-FFF2-40B4-BE49-F238E27FC236}">
                <a16:creationId xmlns:a16="http://schemas.microsoft.com/office/drawing/2014/main" id="{00392259-41C1-E826-0277-40ED274863E9}"/>
              </a:ext>
            </a:extLst>
          </p:cNvPr>
          <p:cNvPicPr>
            <a:picLocks noChangeAspect="1"/>
          </p:cNvPicPr>
          <p:nvPr/>
        </p:nvPicPr>
        <p:blipFill>
          <a:blip r:embed="rId3"/>
          <a:stretch>
            <a:fillRect/>
          </a:stretch>
        </p:blipFill>
        <p:spPr>
          <a:xfrm>
            <a:off x="5753996" y="1627806"/>
            <a:ext cx="1421794" cy="1421794"/>
          </a:xfrm>
          <a:prstGeom prst="rect">
            <a:avLst/>
          </a:prstGeom>
        </p:spPr>
      </p:pic>
      <p:pic>
        <p:nvPicPr>
          <p:cNvPr id="29" name="Picture 28" descr="A colorful circle logo&#10;&#10;Description automatically generated with medium confidence">
            <a:extLst>
              <a:ext uri="{FF2B5EF4-FFF2-40B4-BE49-F238E27FC236}">
                <a16:creationId xmlns:a16="http://schemas.microsoft.com/office/drawing/2014/main" id="{BA43C9DB-0E93-0C4C-A6C8-73C467D3C97C}"/>
              </a:ext>
            </a:extLst>
          </p:cNvPr>
          <p:cNvPicPr>
            <a:picLocks noChangeAspect="1"/>
          </p:cNvPicPr>
          <p:nvPr/>
        </p:nvPicPr>
        <p:blipFill>
          <a:blip r:embed="rId4"/>
          <a:stretch>
            <a:fillRect/>
          </a:stretch>
        </p:blipFill>
        <p:spPr>
          <a:xfrm>
            <a:off x="6875235" y="3904424"/>
            <a:ext cx="1421794" cy="1421794"/>
          </a:xfrm>
          <a:prstGeom prst="rect">
            <a:avLst/>
          </a:prstGeom>
        </p:spPr>
      </p:pic>
      <p:pic>
        <p:nvPicPr>
          <p:cNvPr id="31" name="Picture 30" descr="A group of people with a light bulb above them&#10;&#10;Description automatically generated">
            <a:extLst>
              <a:ext uri="{FF2B5EF4-FFF2-40B4-BE49-F238E27FC236}">
                <a16:creationId xmlns:a16="http://schemas.microsoft.com/office/drawing/2014/main" id="{187DDA3A-0E95-F161-B9F5-1EE1A0C08B30}"/>
              </a:ext>
            </a:extLst>
          </p:cNvPr>
          <p:cNvPicPr>
            <a:picLocks noChangeAspect="1"/>
          </p:cNvPicPr>
          <p:nvPr/>
        </p:nvPicPr>
        <p:blipFill>
          <a:blip r:embed="rId5"/>
          <a:stretch>
            <a:fillRect/>
          </a:stretch>
        </p:blipFill>
        <p:spPr>
          <a:xfrm>
            <a:off x="4967345" y="4876047"/>
            <a:ext cx="1480106" cy="1480106"/>
          </a:xfrm>
          <a:prstGeom prst="rect">
            <a:avLst/>
          </a:prstGeom>
        </p:spPr>
      </p:pic>
      <p:pic>
        <p:nvPicPr>
          <p:cNvPr id="9" name="Picture 8" descr="A colourful graphic illustration depicts a person icon centred within a circle divided into four equal quadrants coloured yellow, orange, teal, and pink. The person icon features a purple head and a body split vertically into pink stripes on the left and solid green on the right, symbolising diversity or segmentation within a population or group.">
            <a:extLst>
              <a:ext uri="{FF2B5EF4-FFF2-40B4-BE49-F238E27FC236}">
                <a16:creationId xmlns:a16="http://schemas.microsoft.com/office/drawing/2014/main" id="{A7482D8F-C94C-2080-51FF-ED0CA09D22A8}"/>
              </a:ext>
            </a:extLst>
          </p:cNvPr>
          <p:cNvPicPr>
            <a:picLocks noChangeAspect="1"/>
          </p:cNvPicPr>
          <p:nvPr/>
        </p:nvPicPr>
        <p:blipFill>
          <a:blip r:embed="rId6"/>
          <a:srcRect l="8683" t="9739" r="9854" b="8298"/>
          <a:stretch>
            <a:fillRect/>
          </a:stretch>
        </p:blipFill>
        <p:spPr>
          <a:xfrm>
            <a:off x="5192098" y="3255591"/>
            <a:ext cx="942171" cy="946293"/>
          </a:xfrm>
          <a:prstGeom prst="rect">
            <a:avLst/>
          </a:prstGeom>
        </p:spPr>
      </p:pic>
      <p:sp>
        <p:nvSpPr>
          <p:cNvPr id="18" name="TextBox 17">
            <a:extLst>
              <a:ext uri="{FF2B5EF4-FFF2-40B4-BE49-F238E27FC236}">
                <a16:creationId xmlns:a16="http://schemas.microsoft.com/office/drawing/2014/main" id="{CA39ED7C-1619-3798-2B8C-816DA0A1929F}"/>
              </a:ext>
            </a:extLst>
          </p:cNvPr>
          <p:cNvSpPr txBox="1"/>
          <p:nvPr/>
        </p:nvSpPr>
        <p:spPr>
          <a:xfrm>
            <a:off x="-32385" y="240918"/>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8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Group learning agreement</a:t>
            </a:r>
            <a:endParaRPr lang="en-GB" sz="2600" b="1" dirty="0">
              <a:solidFill>
                <a:srgbClr val="A7358B"/>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556908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B3755-122B-767E-2D70-8830C789DA4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48E9A77-CD1D-D010-3E02-BFBF1E8CB9D3}"/>
              </a:ext>
            </a:extLst>
          </p:cNvPr>
          <p:cNvSpPr txBox="1"/>
          <p:nvPr/>
        </p:nvSpPr>
        <p:spPr>
          <a:xfrm>
            <a:off x="-32385" y="6518222"/>
            <a:ext cx="9208770" cy="338554"/>
          </a:xfrm>
          <a:prstGeom prst="rect">
            <a:avLst/>
          </a:prstGeom>
          <a:solidFill>
            <a:srgbClr val="3D6681"/>
          </a:solidFill>
        </p:spPr>
        <p:txBody>
          <a:bodyPr wrap="square" rtlCol="0">
            <a:spAutoFit/>
          </a:bodyPr>
          <a:lstStyle/>
          <a:p>
            <a:r>
              <a:rPr lang="en-GB" sz="1600" dirty="0">
                <a:solidFill>
                  <a:schemeClr val="bg1"/>
                </a:solidFill>
                <a:effectLst/>
                <a:latin typeface="Verdana Pro Semibold" panose="020B0704030504040204" pitchFamily="34" charset="0"/>
                <a:ea typeface="Verdana" panose="020B0604030504040204" pitchFamily="34" charset="0"/>
              </a:rPr>
              <a:t>	Peer2Peer: Module one - </a:t>
            </a:r>
            <a:r>
              <a:rPr lang="en-GB" sz="1600" dirty="0">
                <a:solidFill>
                  <a:schemeClr val="bg1"/>
                </a:solidFill>
                <a:latin typeface="Verdana Pro Semibold" panose="020B0704030504040204" pitchFamily="34" charset="0"/>
                <a:ea typeface="Verdana" panose="020B0604030504040204" pitchFamily="34" charset="0"/>
              </a:rPr>
              <a:t>Introducing peer support</a:t>
            </a:r>
          </a:p>
        </p:txBody>
      </p:sp>
      <p:sp>
        <p:nvSpPr>
          <p:cNvPr id="6" name="TextBox 5">
            <a:extLst>
              <a:ext uri="{FF2B5EF4-FFF2-40B4-BE49-F238E27FC236}">
                <a16:creationId xmlns:a16="http://schemas.microsoft.com/office/drawing/2014/main" id="{D3AFBC11-26D0-DE45-A707-D51E9D9790DE}"/>
              </a:ext>
            </a:extLst>
          </p:cNvPr>
          <p:cNvSpPr txBox="1"/>
          <p:nvPr/>
        </p:nvSpPr>
        <p:spPr>
          <a:xfrm>
            <a:off x="566100" y="1742563"/>
            <a:ext cx="8262590" cy="1754326"/>
          </a:xfrm>
          <a:prstGeom prst="rect">
            <a:avLst/>
          </a:prstGeom>
          <a:noFill/>
        </p:spPr>
        <p:txBody>
          <a:bodyPr wrap="square" rtlCol="0">
            <a:spAutoFit/>
          </a:bodyPr>
          <a:lstStyle/>
          <a:p>
            <a:r>
              <a:rPr lang="en-GB" sz="3600" dirty="0">
                <a:latin typeface="Verdana" panose="020B0604030504040204" pitchFamily="34" charset="0"/>
                <a:ea typeface="Verdana" panose="020B0604030504040204" pitchFamily="34" charset="0"/>
              </a:rPr>
              <a:t>What’s something you think makes support feel ‘human’ rather than ‘formal’?</a:t>
            </a:r>
            <a:endParaRPr lang="en-US" sz="3600" dirty="0">
              <a:latin typeface="Verdana" panose="020B0604030504040204" pitchFamily="34" charset="0"/>
              <a:ea typeface="Verdana" panose="020B0604030504040204" pitchFamily="34" charset="0"/>
            </a:endParaRPr>
          </a:p>
        </p:txBody>
      </p:sp>
      <p:pic>
        <p:nvPicPr>
          <p:cNvPr id="5" name="Picture 4" descr="Icons of five people in a row. There are different coloured dots above them. An arrow pointing left is beside them. There is also a sun, two speech bubbles and a shining lightbulb above them.">
            <a:extLst>
              <a:ext uri="{FF2B5EF4-FFF2-40B4-BE49-F238E27FC236}">
                <a16:creationId xmlns:a16="http://schemas.microsoft.com/office/drawing/2014/main" id="{315509C2-9F74-33EA-3BC3-44D3220B98C1}"/>
              </a:ext>
            </a:extLst>
          </p:cNvPr>
          <p:cNvPicPr>
            <a:picLocks noChangeAspect="1"/>
          </p:cNvPicPr>
          <p:nvPr/>
        </p:nvPicPr>
        <p:blipFill>
          <a:blip r:embed="rId2"/>
          <a:stretch>
            <a:fillRect/>
          </a:stretch>
        </p:blipFill>
        <p:spPr>
          <a:xfrm>
            <a:off x="2370228" y="3133708"/>
            <a:ext cx="4403544" cy="3237369"/>
          </a:xfrm>
          <a:prstGeom prst="rect">
            <a:avLst/>
          </a:prstGeom>
        </p:spPr>
      </p:pic>
      <p:sp>
        <p:nvSpPr>
          <p:cNvPr id="4" name="TextBox 3">
            <a:extLst>
              <a:ext uri="{FF2B5EF4-FFF2-40B4-BE49-F238E27FC236}">
                <a16:creationId xmlns:a16="http://schemas.microsoft.com/office/drawing/2014/main" id="{CBC4DE3A-E919-5A9D-BFB4-D2B31465065A}"/>
              </a:ext>
            </a:extLst>
          </p:cNvPr>
          <p:cNvSpPr txBox="1"/>
          <p:nvPr/>
        </p:nvSpPr>
        <p:spPr>
          <a:xfrm>
            <a:off x="-32385" y="240918"/>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8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Checking in question</a:t>
            </a:r>
            <a:endParaRPr lang="en-GB" sz="2600" b="1" dirty="0">
              <a:solidFill>
                <a:srgbClr val="A7358B"/>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38096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BFB21-A707-99FF-D0EB-EF0596F52D2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82B1FFD-2CFA-4E31-FB0F-15CBFE74AC61}"/>
              </a:ext>
            </a:extLst>
          </p:cNvPr>
          <p:cNvSpPr txBox="1"/>
          <p:nvPr/>
        </p:nvSpPr>
        <p:spPr>
          <a:xfrm>
            <a:off x="-32386" y="6519446"/>
            <a:ext cx="9208770" cy="338554"/>
          </a:xfrm>
          <a:prstGeom prst="rect">
            <a:avLst/>
          </a:prstGeom>
          <a:solidFill>
            <a:srgbClr val="3D6681"/>
          </a:solidFill>
        </p:spPr>
        <p:txBody>
          <a:bodyPr wrap="square" rtlCol="0">
            <a:spAutoFit/>
          </a:bodyPr>
          <a:lstStyle/>
          <a:p>
            <a:r>
              <a:rPr lang="en-GB" sz="1600" dirty="0">
                <a:solidFill>
                  <a:schemeClr val="bg1"/>
                </a:solidFill>
                <a:latin typeface="Verdana Pro Semibold" panose="020B0704030504040204" pitchFamily="34" charset="0"/>
                <a:ea typeface="Verdana" panose="020B0604030504040204" pitchFamily="34" charset="0"/>
              </a:rPr>
              <a:t>	Peer2Peer: Module one - Introducing peer support</a:t>
            </a:r>
          </a:p>
        </p:txBody>
      </p:sp>
      <p:sp>
        <p:nvSpPr>
          <p:cNvPr id="6" name="TextBox 5">
            <a:extLst>
              <a:ext uri="{FF2B5EF4-FFF2-40B4-BE49-F238E27FC236}">
                <a16:creationId xmlns:a16="http://schemas.microsoft.com/office/drawing/2014/main" id="{297E12AB-4CA8-A278-52D1-1F32A77E6745}"/>
              </a:ext>
            </a:extLst>
          </p:cNvPr>
          <p:cNvSpPr txBox="1"/>
          <p:nvPr/>
        </p:nvSpPr>
        <p:spPr>
          <a:xfrm>
            <a:off x="253935" y="829241"/>
            <a:ext cx="6196118" cy="1477328"/>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Values are the guiding principles or beliefs that shape what a person, group, or community sees as important, meaningful, or “the right thing to do.” They influence how we make decisions, how we behave, and what we prioritise in everyday life.</a:t>
            </a:r>
          </a:p>
        </p:txBody>
      </p:sp>
      <p:sp>
        <p:nvSpPr>
          <p:cNvPr id="7" name="TextBox 6">
            <a:extLst>
              <a:ext uri="{FF2B5EF4-FFF2-40B4-BE49-F238E27FC236}">
                <a16:creationId xmlns:a16="http://schemas.microsoft.com/office/drawing/2014/main" id="{3A774B59-CDE7-033C-77F2-6FD38A78A4CE}"/>
              </a:ext>
            </a:extLst>
          </p:cNvPr>
          <p:cNvSpPr txBox="1"/>
          <p:nvPr/>
        </p:nvSpPr>
        <p:spPr>
          <a:xfrm>
            <a:off x="253935" y="2402449"/>
            <a:ext cx="6196118" cy="369332"/>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Examples of personal values</a:t>
            </a:r>
          </a:p>
        </p:txBody>
      </p:sp>
      <p:sp>
        <p:nvSpPr>
          <p:cNvPr id="4" name="TextBox 3">
            <a:extLst>
              <a:ext uri="{FF2B5EF4-FFF2-40B4-BE49-F238E27FC236}">
                <a16:creationId xmlns:a16="http://schemas.microsoft.com/office/drawing/2014/main" id="{F4A8DC80-891A-D039-57EB-0C69DD3BC13F}"/>
              </a:ext>
            </a:extLst>
          </p:cNvPr>
          <p:cNvSpPr txBox="1"/>
          <p:nvPr/>
        </p:nvSpPr>
        <p:spPr>
          <a:xfrm>
            <a:off x="-32385" y="240918"/>
            <a:ext cx="9144000" cy="492443"/>
          </a:xfrm>
          <a:prstGeom prst="rect">
            <a:avLst/>
          </a:prstGeom>
          <a:noFill/>
        </p:spPr>
        <p:txBody>
          <a:bodyPr wrap="square" rtlCol="0">
            <a:spAutoFit/>
          </a:bodyPr>
          <a:lstStyle/>
          <a:p>
            <a:r>
              <a:rPr lang="en-GB" sz="2600" b="1" dirty="0">
                <a:solidFill>
                  <a:srgbClr val="00A0B8"/>
                </a:solidFill>
                <a:effectLst/>
                <a:latin typeface="Calibri" panose="020F0502020204030204" pitchFamily="34" charset="0"/>
                <a:ea typeface="Times New Roman" panose="02020603050405020304" pitchFamily="18" charset="0"/>
              </a:rPr>
              <a:t> </a:t>
            </a:r>
            <a:r>
              <a:rPr lang="en-GB" sz="26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Personal values</a:t>
            </a:r>
            <a:endParaRPr lang="en-GB" sz="2600" b="1" dirty="0">
              <a:solidFill>
                <a:srgbClr val="A7358B"/>
              </a:solidFill>
              <a:latin typeface="Verdana" panose="020B0604030504040204" pitchFamily="34" charset="0"/>
              <a:ea typeface="Verdana" panose="020B0604030504040204" pitchFamily="34" charset="0"/>
            </a:endParaRPr>
          </a:p>
        </p:txBody>
      </p:sp>
      <p:pic>
        <p:nvPicPr>
          <p:cNvPr id="9" name="Picture 8" descr="Diagram displaying 15 coloured rectangular blocks arranged in three rows and five columns, each labelled with a different value such as Courage, Creativity, Curiosity, Collaboration, and Dignity. Colours include purple, pink, teal, orange, and green, visually grouping values to highlight categories or themes related to personal values.">
            <a:extLst>
              <a:ext uri="{FF2B5EF4-FFF2-40B4-BE49-F238E27FC236}">
                <a16:creationId xmlns:a16="http://schemas.microsoft.com/office/drawing/2014/main" id="{C081DFBE-04D1-FD07-0D37-5BB4FE0727A2}"/>
              </a:ext>
            </a:extLst>
          </p:cNvPr>
          <p:cNvPicPr>
            <a:picLocks noChangeAspect="1"/>
          </p:cNvPicPr>
          <p:nvPr/>
        </p:nvPicPr>
        <p:blipFill>
          <a:blip r:embed="rId2"/>
          <a:stretch>
            <a:fillRect/>
          </a:stretch>
        </p:blipFill>
        <p:spPr>
          <a:xfrm>
            <a:off x="221551" y="2867661"/>
            <a:ext cx="8636128" cy="3308568"/>
          </a:xfrm>
          <a:prstGeom prst="rect">
            <a:avLst/>
          </a:prstGeom>
        </p:spPr>
      </p:pic>
    </p:spTree>
    <p:extLst>
      <p:ext uri="{BB962C8B-B14F-4D97-AF65-F5344CB8AC3E}">
        <p14:creationId xmlns:p14="http://schemas.microsoft.com/office/powerpoint/2010/main" val="505117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6E3A7-41C6-0B2B-DB78-C1F1542ED5C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7E887EE-6E42-9902-521A-01DE3CDF7BF3}"/>
              </a:ext>
            </a:extLst>
          </p:cNvPr>
          <p:cNvSpPr txBox="1"/>
          <p:nvPr/>
        </p:nvSpPr>
        <p:spPr>
          <a:xfrm>
            <a:off x="-32386" y="6519446"/>
            <a:ext cx="9208770" cy="338554"/>
          </a:xfrm>
          <a:prstGeom prst="rect">
            <a:avLst/>
          </a:prstGeom>
          <a:solidFill>
            <a:srgbClr val="3D6681"/>
          </a:solidFill>
        </p:spPr>
        <p:txBody>
          <a:bodyPr wrap="square" rtlCol="0">
            <a:spAutoFit/>
          </a:bodyPr>
          <a:lstStyle/>
          <a:p>
            <a:r>
              <a:rPr lang="en-GB" sz="1600" dirty="0">
                <a:solidFill>
                  <a:schemeClr val="bg1"/>
                </a:solidFill>
                <a:latin typeface="Verdana Pro Semibold" panose="020B0704030504040204" pitchFamily="34" charset="0"/>
                <a:ea typeface="Verdana" panose="020B0604030504040204" pitchFamily="34" charset="0"/>
              </a:rPr>
              <a:t>	Peer2Peer: Module one - Introducing peer support</a:t>
            </a:r>
          </a:p>
        </p:txBody>
      </p:sp>
      <p:sp>
        <p:nvSpPr>
          <p:cNvPr id="4" name="TextBox 3">
            <a:extLst>
              <a:ext uri="{FF2B5EF4-FFF2-40B4-BE49-F238E27FC236}">
                <a16:creationId xmlns:a16="http://schemas.microsoft.com/office/drawing/2014/main" id="{6461E665-42EF-5EF0-C95B-9479111D41F4}"/>
              </a:ext>
            </a:extLst>
          </p:cNvPr>
          <p:cNvSpPr txBox="1"/>
          <p:nvPr/>
        </p:nvSpPr>
        <p:spPr>
          <a:xfrm>
            <a:off x="544915" y="1363119"/>
            <a:ext cx="8253984" cy="4524315"/>
          </a:xfrm>
          <a:prstGeom prst="rect">
            <a:avLst/>
          </a:prstGeom>
          <a:noFill/>
        </p:spPr>
        <p:txBody>
          <a:bodyPr wrap="square" rtlCol="0">
            <a:spAutoFit/>
          </a:bodyPr>
          <a:lstStyle/>
          <a:p>
            <a:r>
              <a:rPr lang="en-GB" sz="2000" b="1" dirty="0">
                <a:solidFill>
                  <a:srgbClr val="A7358B"/>
                </a:solidFill>
                <a:latin typeface="Verdana" panose="020B0604030504040204" pitchFamily="34" charset="0"/>
                <a:ea typeface="Verdana" panose="020B0604030504040204" pitchFamily="34" charset="0"/>
              </a:rPr>
              <a:t>Reflection</a:t>
            </a:r>
          </a:p>
          <a:p>
            <a:pPr marL="285750" indent="-285750">
              <a:buBlip>
                <a:blip r:embed="rId2"/>
              </a:buBlip>
            </a:pPr>
            <a:endParaRPr lang="en-GB" sz="2000" b="1" dirty="0">
              <a:solidFill>
                <a:srgbClr val="32BCB1"/>
              </a:solidFill>
              <a:effectLst/>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dirty="0">
                <a:solidFill>
                  <a:schemeClr val="dk1"/>
                </a:solidFill>
                <a:latin typeface="Verdana"/>
                <a:ea typeface="Verdana"/>
                <a:cs typeface="Verdana"/>
                <a:sym typeface="Verdana"/>
              </a:rPr>
              <a:t>	Reflect on your own personal values </a:t>
            </a:r>
            <a:br>
              <a:rPr lang="en-GB" sz="2000" dirty="0">
                <a:solidFill>
                  <a:schemeClr val="dk1"/>
                </a:solidFill>
                <a:latin typeface="Verdana"/>
                <a:ea typeface="Verdana"/>
                <a:cs typeface="Verdana"/>
                <a:sym typeface="Verdana"/>
              </a:rPr>
            </a:br>
            <a:r>
              <a:rPr lang="en-GB" sz="2000" dirty="0">
                <a:solidFill>
                  <a:schemeClr val="dk1"/>
                </a:solidFill>
                <a:latin typeface="Verdana"/>
                <a:ea typeface="Verdana"/>
                <a:cs typeface="Verdana"/>
                <a:sym typeface="Verdana"/>
              </a:rPr>
              <a:t>	using the prompts in the workbook</a:t>
            </a:r>
            <a:br>
              <a:rPr lang="en-GB" sz="2000" dirty="0">
                <a:solidFill>
                  <a:schemeClr val="dk1"/>
                </a:solidFill>
                <a:latin typeface="Verdana"/>
                <a:ea typeface="Verdana"/>
                <a:cs typeface="Verdana"/>
                <a:sym typeface="Verdana"/>
              </a:rPr>
            </a:br>
            <a:r>
              <a:rPr lang="en-GB" sz="2000" dirty="0">
                <a:solidFill>
                  <a:schemeClr val="dk1"/>
                </a:solidFill>
                <a:latin typeface="Verdana"/>
                <a:ea typeface="Verdana"/>
                <a:cs typeface="Verdana"/>
                <a:sym typeface="Verdana"/>
              </a:rPr>
              <a:t>   </a:t>
            </a:r>
          </a:p>
          <a:p>
            <a:endParaRPr lang="en-GB" sz="2000" dirty="0">
              <a:solidFill>
                <a:srgbClr val="7030A0"/>
              </a:solidFill>
              <a:latin typeface="Verdana"/>
              <a:ea typeface="Verdana"/>
              <a:cs typeface="Verdana"/>
              <a:sym typeface="Verdana"/>
            </a:endParaRPr>
          </a:p>
          <a:p>
            <a:r>
              <a:rPr lang="en-GB" sz="2000" b="1" dirty="0">
                <a:solidFill>
                  <a:srgbClr val="A7358B"/>
                </a:solidFill>
                <a:latin typeface="Verdana" panose="020B0604030504040204" pitchFamily="34" charset="0"/>
                <a:ea typeface="Verdana" panose="020B0604030504040204" pitchFamily="34" charset="0"/>
              </a:rPr>
              <a:t>Group discussion</a:t>
            </a:r>
            <a:br>
              <a:rPr lang="en-GB" sz="2000" b="1" dirty="0">
                <a:solidFill>
                  <a:srgbClr val="32BCB1"/>
                </a:solidFill>
                <a:latin typeface="Verdana" panose="020B0604030504040204" pitchFamily="34" charset="0"/>
                <a:ea typeface="Verdana" panose="020B0604030504040204" pitchFamily="34" charset="0"/>
                <a:cs typeface="Calibri" panose="020F0502020204030204" pitchFamily="34" charset="0"/>
              </a:rPr>
            </a:br>
            <a:endParaRPr lang="en-GB" sz="2000" b="1" dirty="0">
              <a:solidFill>
                <a:srgbClr val="32BCB1"/>
              </a:solidFill>
              <a:latin typeface="Verdana" panose="020B0604030504040204" pitchFamily="34" charset="0"/>
              <a:ea typeface="Verdana" panose="020B0604030504040204" pitchFamily="34" charset="0"/>
              <a:cs typeface="Calibri" panose="020F0502020204030204" pitchFamily="34" charset="0"/>
            </a:endParaRPr>
          </a:p>
          <a:p>
            <a:pPr marL="342900" indent="-342900">
              <a:buFont typeface="Arial" panose="020B0604020202020204" pitchFamily="34" charset="0"/>
              <a:buChar char="•"/>
            </a:pPr>
            <a:r>
              <a:rPr lang="en-GB" sz="2000" dirty="0">
                <a:solidFill>
                  <a:schemeClr val="dk1"/>
                </a:solidFill>
                <a:latin typeface="Verdana"/>
                <a:ea typeface="Verdana"/>
                <a:cs typeface="Verdana"/>
                <a:sym typeface="Verdana"/>
              </a:rPr>
              <a:t>	Think of a time someone supported you in a way that 	really helped. What did they do, and how might that shape 	the way you support others? </a:t>
            </a:r>
          </a:p>
          <a:p>
            <a:endParaRPr lang="en-GB" sz="2000" dirty="0">
              <a:solidFill>
                <a:schemeClr val="dk1"/>
              </a:solidFill>
              <a:latin typeface="Verdana"/>
              <a:ea typeface="Verdana"/>
              <a:cs typeface="Verdana"/>
              <a:sym typeface="Verdana"/>
            </a:endParaRPr>
          </a:p>
          <a:p>
            <a:pPr marL="342900" indent="-342900">
              <a:buFont typeface="Arial" panose="020B0604020202020204" pitchFamily="34" charset="0"/>
              <a:buChar char="•"/>
            </a:pPr>
            <a:r>
              <a:rPr lang="en-GB" sz="2000" dirty="0">
                <a:solidFill>
                  <a:schemeClr val="dk1"/>
                </a:solidFill>
                <a:latin typeface="Verdana"/>
                <a:ea typeface="Verdana"/>
                <a:cs typeface="Verdana"/>
                <a:sym typeface="Verdana"/>
              </a:rPr>
              <a:t>	When you’re with someone who’s struggling, what values 	might you draw on to support them?</a:t>
            </a:r>
          </a:p>
        </p:txBody>
      </p:sp>
      <p:pic>
        <p:nvPicPr>
          <p:cNvPr id="6" name="Picture 5" descr="A blue piece of paper with yellow lines.">
            <a:extLst>
              <a:ext uri="{FF2B5EF4-FFF2-40B4-BE49-F238E27FC236}">
                <a16:creationId xmlns:a16="http://schemas.microsoft.com/office/drawing/2014/main" id="{37108410-82EB-E989-E814-60A9CAEC13AE}"/>
              </a:ext>
            </a:extLst>
          </p:cNvPr>
          <p:cNvPicPr>
            <a:picLocks noChangeAspect="1"/>
          </p:cNvPicPr>
          <p:nvPr/>
        </p:nvPicPr>
        <p:blipFill>
          <a:blip r:embed="rId3"/>
          <a:stretch>
            <a:fillRect/>
          </a:stretch>
        </p:blipFill>
        <p:spPr>
          <a:xfrm>
            <a:off x="6195182" y="1261533"/>
            <a:ext cx="1801372" cy="1801372"/>
          </a:xfrm>
          <a:prstGeom prst="rect">
            <a:avLst/>
          </a:prstGeom>
        </p:spPr>
      </p:pic>
      <p:sp>
        <p:nvSpPr>
          <p:cNvPr id="7" name="TextBox 6">
            <a:extLst>
              <a:ext uri="{FF2B5EF4-FFF2-40B4-BE49-F238E27FC236}">
                <a16:creationId xmlns:a16="http://schemas.microsoft.com/office/drawing/2014/main" id="{0483C2EC-742A-1ACD-80A1-1C16870E78AF}"/>
              </a:ext>
            </a:extLst>
          </p:cNvPr>
          <p:cNvSpPr txBox="1"/>
          <p:nvPr/>
        </p:nvSpPr>
        <p:spPr>
          <a:xfrm>
            <a:off x="-32385" y="240918"/>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6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Activity one: Reflecting on values</a:t>
            </a:r>
            <a:endParaRPr lang="en-GB" sz="2600" b="1" dirty="0">
              <a:solidFill>
                <a:srgbClr val="A7358B"/>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82042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0D03C-DDD5-C234-89F9-780548DC891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97E035E-D0F5-B82A-9EDC-927007C6868E}"/>
              </a:ext>
            </a:extLst>
          </p:cNvPr>
          <p:cNvSpPr txBox="1"/>
          <p:nvPr/>
        </p:nvSpPr>
        <p:spPr>
          <a:xfrm>
            <a:off x="-32386" y="6519446"/>
            <a:ext cx="9208770" cy="338554"/>
          </a:xfrm>
          <a:prstGeom prst="rect">
            <a:avLst/>
          </a:prstGeom>
          <a:solidFill>
            <a:srgbClr val="3D6681"/>
          </a:solidFill>
        </p:spPr>
        <p:txBody>
          <a:bodyPr wrap="square" rtlCol="0">
            <a:spAutoFit/>
          </a:bodyPr>
          <a:lstStyle/>
          <a:p>
            <a:r>
              <a:rPr lang="en-GB" sz="1600" dirty="0">
                <a:solidFill>
                  <a:schemeClr val="bg1"/>
                </a:solidFill>
                <a:latin typeface="Verdana Pro Semibold" panose="020B0704030504040204" pitchFamily="34" charset="0"/>
                <a:ea typeface="Verdana" panose="020B0604030504040204" pitchFamily="34" charset="0"/>
              </a:rPr>
              <a:t>	Peer2Peer: Module one - Introducing peer support</a:t>
            </a:r>
          </a:p>
        </p:txBody>
      </p:sp>
      <p:sp>
        <p:nvSpPr>
          <p:cNvPr id="8" name="TextBox 7">
            <a:extLst>
              <a:ext uri="{FF2B5EF4-FFF2-40B4-BE49-F238E27FC236}">
                <a16:creationId xmlns:a16="http://schemas.microsoft.com/office/drawing/2014/main" id="{927561B2-2429-B7D0-C952-2F057D94E847}"/>
              </a:ext>
            </a:extLst>
          </p:cNvPr>
          <p:cNvSpPr txBox="1"/>
          <p:nvPr/>
        </p:nvSpPr>
        <p:spPr>
          <a:xfrm>
            <a:off x="-32385" y="240918"/>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8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Break</a:t>
            </a:r>
            <a:endParaRPr lang="en-GB" sz="2600" b="1" dirty="0">
              <a:solidFill>
                <a:srgbClr val="A7358B"/>
              </a:solidFill>
              <a:latin typeface="Verdana" panose="020B0604030504040204" pitchFamily="34" charset="0"/>
              <a:ea typeface="Verdana" panose="020B0604030504040204" pitchFamily="34" charset="0"/>
            </a:endParaRPr>
          </a:p>
        </p:txBody>
      </p:sp>
      <p:pic>
        <p:nvPicPr>
          <p:cNvPr id="10" name="Picture 9" descr="Illustration of a clock with a teal outer ring, yellow inner ring, and white face. Clock hands are pink, showing time approximately 9:10, with two yellow highlights on the face suggesting reflections or shine.">
            <a:extLst>
              <a:ext uri="{FF2B5EF4-FFF2-40B4-BE49-F238E27FC236}">
                <a16:creationId xmlns:a16="http://schemas.microsoft.com/office/drawing/2014/main" id="{7D2E722E-D4EA-FE11-4CC5-87CEAE884F68}"/>
              </a:ext>
            </a:extLst>
          </p:cNvPr>
          <p:cNvPicPr>
            <a:picLocks noChangeAspect="1"/>
          </p:cNvPicPr>
          <p:nvPr/>
        </p:nvPicPr>
        <p:blipFill>
          <a:blip r:embed="rId2"/>
          <a:stretch>
            <a:fillRect/>
          </a:stretch>
        </p:blipFill>
        <p:spPr>
          <a:xfrm>
            <a:off x="2014809" y="904194"/>
            <a:ext cx="5049612" cy="5049612"/>
          </a:xfrm>
          <a:prstGeom prst="rect">
            <a:avLst/>
          </a:prstGeom>
        </p:spPr>
      </p:pic>
    </p:spTree>
    <p:extLst>
      <p:ext uri="{BB962C8B-B14F-4D97-AF65-F5344CB8AC3E}">
        <p14:creationId xmlns:p14="http://schemas.microsoft.com/office/powerpoint/2010/main" val="132433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CBAD-4D08-6C26-26A1-BA7F4876E08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05029A2-5712-1444-45FF-B7B4A9DA1B7A}"/>
              </a:ext>
            </a:extLst>
          </p:cNvPr>
          <p:cNvSpPr txBox="1"/>
          <p:nvPr/>
        </p:nvSpPr>
        <p:spPr>
          <a:xfrm>
            <a:off x="-32386" y="6519446"/>
            <a:ext cx="9208770" cy="338554"/>
          </a:xfrm>
          <a:prstGeom prst="rect">
            <a:avLst/>
          </a:prstGeom>
          <a:solidFill>
            <a:srgbClr val="3D6681"/>
          </a:solidFill>
        </p:spPr>
        <p:txBody>
          <a:bodyPr wrap="square" rtlCol="0">
            <a:spAutoFit/>
          </a:bodyPr>
          <a:lstStyle/>
          <a:p>
            <a:r>
              <a:rPr lang="en-GB" sz="1600" dirty="0">
                <a:solidFill>
                  <a:schemeClr val="bg1"/>
                </a:solidFill>
                <a:latin typeface="Verdana Pro Semibold" panose="020B0704030504040204" pitchFamily="34" charset="0"/>
                <a:ea typeface="Verdana" panose="020B0604030504040204" pitchFamily="34" charset="0"/>
              </a:rPr>
              <a:t>	Peer2Peer: Module one - Introducing peer support</a:t>
            </a:r>
          </a:p>
        </p:txBody>
      </p:sp>
      <p:sp>
        <p:nvSpPr>
          <p:cNvPr id="5" name="TextBox 4">
            <a:extLst>
              <a:ext uri="{FF2B5EF4-FFF2-40B4-BE49-F238E27FC236}">
                <a16:creationId xmlns:a16="http://schemas.microsoft.com/office/drawing/2014/main" id="{B66A8448-110A-965C-9CCA-CD48ACC433A7}"/>
              </a:ext>
            </a:extLst>
          </p:cNvPr>
          <p:cNvSpPr txBox="1"/>
          <p:nvPr/>
        </p:nvSpPr>
        <p:spPr>
          <a:xfrm>
            <a:off x="1680844" y="5410025"/>
            <a:ext cx="7255933"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Peer values grew from people supporting each other as equals, honouring lived experience, and creating spaces of connection, respect, and choice.</a:t>
            </a:r>
          </a:p>
        </p:txBody>
      </p:sp>
      <p:pic>
        <p:nvPicPr>
          <p:cNvPr id="10" name="Picture 9">
            <a:extLst>
              <a:ext uri="{FF2B5EF4-FFF2-40B4-BE49-F238E27FC236}">
                <a16:creationId xmlns:a16="http://schemas.microsoft.com/office/drawing/2014/main" id="{E266E831-B03E-1F2E-8006-8524044BA4B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10632" y="5290353"/>
            <a:ext cx="1096071" cy="1096071"/>
          </a:xfrm>
          <a:prstGeom prst="rect">
            <a:avLst/>
          </a:prstGeom>
        </p:spPr>
      </p:pic>
      <p:pic>
        <p:nvPicPr>
          <p:cNvPr id="12" name="Picture 11" descr="Diagram illustrating four interconnected social movement stages, each represented by a coloured puzzle piece icon and labelled arrow. Stages include Mutual aid communities (blue), Rights-based and social justice movements (green), Survivor and lived experience movements (orange), and Recovery and peer-led practice (pink), highlighting progression from shared support, challenging power imbalances and coercive systems, to formalising peer support, values and practice.">
            <a:extLst>
              <a:ext uri="{FF2B5EF4-FFF2-40B4-BE49-F238E27FC236}">
                <a16:creationId xmlns:a16="http://schemas.microsoft.com/office/drawing/2014/main" id="{09E696E3-C176-B23B-EA0A-35DB78572DFC}"/>
              </a:ext>
            </a:extLst>
          </p:cNvPr>
          <p:cNvPicPr>
            <a:picLocks noChangeAspect="1"/>
          </p:cNvPicPr>
          <p:nvPr/>
        </p:nvPicPr>
        <p:blipFill>
          <a:blip r:embed="rId3"/>
          <a:srcRect t="8133" b="27562"/>
          <a:stretch>
            <a:fillRect/>
          </a:stretch>
        </p:blipFill>
        <p:spPr>
          <a:xfrm>
            <a:off x="-1" y="969914"/>
            <a:ext cx="9144000" cy="4409995"/>
          </a:xfrm>
          <a:prstGeom prst="rect">
            <a:avLst/>
          </a:prstGeom>
        </p:spPr>
      </p:pic>
      <p:sp>
        <p:nvSpPr>
          <p:cNvPr id="6" name="TextBox 5">
            <a:extLst>
              <a:ext uri="{FF2B5EF4-FFF2-40B4-BE49-F238E27FC236}">
                <a16:creationId xmlns:a16="http://schemas.microsoft.com/office/drawing/2014/main" id="{C25A629A-D7CB-899E-2D18-F16AF30D36BC}"/>
              </a:ext>
            </a:extLst>
          </p:cNvPr>
          <p:cNvSpPr txBox="1"/>
          <p:nvPr/>
        </p:nvSpPr>
        <p:spPr>
          <a:xfrm>
            <a:off x="-32385" y="240918"/>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8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History of peer values</a:t>
            </a:r>
            <a:endParaRPr lang="en-GB" sz="2600" b="1" dirty="0">
              <a:solidFill>
                <a:srgbClr val="A7358B"/>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16459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0BE9B-EF68-A6DE-37A9-D547D24BD20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1159239-519F-3A52-7552-7CBC270CD2A2}"/>
              </a:ext>
            </a:extLst>
          </p:cNvPr>
          <p:cNvSpPr txBox="1"/>
          <p:nvPr/>
        </p:nvSpPr>
        <p:spPr>
          <a:xfrm>
            <a:off x="-32385" y="6519446"/>
            <a:ext cx="9208770" cy="338554"/>
          </a:xfrm>
          <a:prstGeom prst="rect">
            <a:avLst/>
          </a:prstGeom>
          <a:solidFill>
            <a:srgbClr val="3D6681"/>
          </a:solidFill>
        </p:spPr>
        <p:txBody>
          <a:bodyPr wrap="square" rtlCol="0">
            <a:spAutoFit/>
          </a:bodyPr>
          <a:lstStyle/>
          <a:p>
            <a:r>
              <a:rPr lang="en-GB" sz="1600" dirty="0">
                <a:solidFill>
                  <a:schemeClr val="bg1"/>
                </a:solidFill>
                <a:latin typeface="Verdana Pro Semibold" panose="020B0704030504040204" pitchFamily="34" charset="0"/>
                <a:ea typeface="Verdana" panose="020B0604030504040204" pitchFamily="34" charset="0"/>
              </a:rPr>
              <a:t>	Peer2Peer: Module one - Introducing peer support</a:t>
            </a:r>
          </a:p>
        </p:txBody>
      </p:sp>
      <p:sp>
        <p:nvSpPr>
          <p:cNvPr id="6" name="TextBox 5">
            <a:extLst>
              <a:ext uri="{FF2B5EF4-FFF2-40B4-BE49-F238E27FC236}">
                <a16:creationId xmlns:a16="http://schemas.microsoft.com/office/drawing/2014/main" id="{605A7B2D-10A0-C608-9F99-B694088E9338}"/>
              </a:ext>
            </a:extLst>
          </p:cNvPr>
          <p:cNvSpPr txBox="1"/>
          <p:nvPr/>
        </p:nvSpPr>
        <p:spPr>
          <a:xfrm>
            <a:off x="541866" y="917678"/>
            <a:ext cx="8060267"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peer values framework was developed with peer workers to improve understanding of peer support and ensure that the role of peer workers is clear and remains true to the peer support ethos.</a:t>
            </a:r>
            <a:endParaRPr lang="en-US" dirty="0">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6749A6BF-C931-90AB-A406-63AE79A6B61F}"/>
              </a:ext>
            </a:extLst>
          </p:cNvPr>
          <p:cNvSpPr txBox="1"/>
          <p:nvPr/>
        </p:nvSpPr>
        <p:spPr>
          <a:xfrm>
            <a:off x="-32385" y="240918"/>
            <a:ext cx="9144000" cy="523220"/>
          </a:xfrm>
          <a:prstGeom prst="rect">
            <a:avLst/>
          </a:prstGeom>
          <a:noFill/>
        </p:spPr>
        <p:txBody>
          <a:bodyPr wrap="square" rtlCol="0">
            <a:spAutoFit/>
          </a:bodyPr>
          <a:lstStyle/>
          <a:p>
            <a:r>
              <a:rPr lang="en-GB" sz="2800" b="1" dirty="0">
                <a:solidFill>
                  <a:srgbClr val="00A0B8"/>
                </a:solidFill>
                <a:effectLst/>
                <a:latin typeface="Calibri" panose="020F0502020204030204" pitchFamily="34" charset="0"/>
                <a:ea typeface="Times New Roman" panose="02020603050405020304" pitchFamily="18" charset="0"/>
              </a:rPr>
              <a:t> </a:t>
            </a:r>
            <a:r>
              <a:rPr lang="en-GB" sz="2800" b="1" dirty="0">
                <a:solidFill>
                  <a:schemeClr val="accent5">
                    <a:lumMod val="60000"/>
                    <a:lumOff val="40000"/>
                  </a:schemeClr>
                </a:solidFill>
                <a:effectLst/>
                <a:latin typeface="Calibri" panose="020F0502020204030204" pitchFamily="34" charset="0"/>
                <a:ea typeface="Times New Roman" panose="02020603050405020304" pitchFamily="18" charset="0"/>
              </a:rPr>
              <a:t> </a:t>
            </a:r>
            <a:r>
              <a:rPr lang="en-GB" sz="2800" b="1" dirty="0">
                <a:solidFill>
                  <a:srgbClr val="7030A0"/>
                </a:solidFill>
                <a:effectLst/>
                <a:latin typeface="Verdana" panose="020B0604030504040204" pitchFamily="34" charset="0"/>
                <a:ea typeface="Verdana" panose="020B0604030504040204" pitchFamily="34" charset="0"/>
              </a:rPr>
              <a:t> </a:t>
            </a:r>
            <a:r>
              <a:rPr lang="en-GB" sz="2600" b="1" dirty="0">
                <a:solidFill>
                  <a:srgbClr val="A7358B"/>
                </a:solidFill>
                <a:effectLst/>
                <a:latin typeface="Verdana" panose="020B0604030504040204" pitchFamily="34" charset="0"/>
                <a:ea typeface="Verdana" panose="020B0604030504040204" pitchFamily="34" charset="0"/>
              </a:rPr>
              <a:t>HEAR ME</a:t>
            </a:r>
            <a:endParaRPr lang="en-GB" sz="2600" b="1" dirty="0">
              <a:solidFill>
                <a:srgbClr val="A7358B"/>
              </a:solidFill>
              <a:latin typeface="Verdana" panose="020B0604030504040204" pitchFamily="34" charset="0"/>
              <a:ea typeface="Verdana" panose="020B0604030504040204" pitchFamily="34" charset="0"/>
            </a:endParaRPr>
          </a:p>
        </p:txBody>
      </p:sp>
      <p:pic>
        <p:nvPicPr>
          <p:cNvPr id="7" name="Picture 6" descr="Diagram illustrating six key values within a large teal heart outline, each value highlighted in turquoise text inside pink-bordered rounded rectangles with corresponding icons: Hope, Experience, Authenticity, Responsibility, Mutuality, and Empowerment.">
            <a:extLst>
              <a:ext uri="{FF2B5EF4-FFF2-40B4-BE49-F238E27FC236}">
                <a16:creationId xmlns:a16="http://schemas.microsoft.com/office/drawing/2014/main" id="{E98171A3-2A3B-373F-E9DA-1CB942B5461A}"/>
              </a:ext>
            </a:extLst>
          </p:cNvPr>
          <p:cNvPicPr>
            <a:picLocks noChangeAspect="1"/>
          </p:cNvPicPr>
          <p:nvPr/>
        </p:nvPicPr>
        <p:blipFill>
          <a:blip r:embed="rId2"/>
          <a:stretch>
            <a:fillRect/>
          </a:stretch>
        </p:blipFill>
        <p:spPr>
          <a:xfrm>
            <a:off x="1967958" y="1720489"/>
            <a:ext cx="5143313" cy="4480563"/>
          </a:xfrm>
          <a:prstGeom prst="rect">
            <a:avLst/>
          </a:prstGeom>
        </p:spPr>
      </p:pic>
    </p:spTree>
    <p:extLst>
      <p:ext uri="{BB962C8B-B14F-4D97-AF65-F5344CB8AC3E}">
        <p14:creationId xmlns:p14="http://schemas.microsoft.com/office/powerpoint/2010/main" val="27827378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7e4de13-b538-49c5-8d45-ef9af064884b" xsi:nil="true"/>
    <lcf76f155ced4ddcb4097134ff3c332f xmlns="8b74137d-d9be-4ff9-a4f9-d6f2ef9856c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85DACF85271284390D3B3D7DEA2E853" ma:contentTypeVersion="19" ma:contentTypeDescription="Create a new document." ma:contentTypeScope="" ma:versionID="fedb6aaa7616020fed345d4da379fc4e">
  <xsd:schema xmlns:xsd="http://www.w3.org/2001/XMLSchema" xmlns:xs="http://www.w3.org/2001/XMLSchema" xmlns:p="http://schemas.microsoft.com/office/2006/metadata/properties" xmlns:ns2="8b74137d-d9be-4ff9-a4f9-d6f2ef9856c7" xmlns:ns3="97e4de13-b538-49c5-8d45-ef9af064884b" targetNamespace="http://schemas.microsoft.com/office/2006/metadata/properties" ma:root="true" ma:fieldsID="7de9e8909cf99346502b5682943c7bba" ns2:_="" ns3:_="">
    <xsd:import namespace="8b74137d-d9be-4ff9-a4f9-d6f2ef9856c7"/>
    <xsd:import namespace="97e4de13-b538-49c5-8d45-ef9af064884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74137d-d9be-4ff9-a4f9-d6f2ef9856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f213110-68b5-4d1d-853d-28854cc312b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e4de13-b538-49c5-8d45-ef9af064884b"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a0b75df-fdbd-4ca4-a34f-5ddb575c46ee}" ma:internalName="TaxCatchAll" ma:showField="CatchAllData" ma:web="97e4de13-b538-49c5-8d45-ef9af064884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55C65F-0C83-4066-BF81-04FBA8DDD930}">
  <ds:schemaRefs>
    <ds:schemaRef ds:uri="http://schemas.microsoft.com/office/2006/metadata/properties"/>
    <ds:schemaRef ds:uri="http://schemas.microsoft.com/office/infopath/2007/PartnerControls"/>
    <ds:schemaRef ds:uri="97e4de13-b538-49c5-8d45-ef9af064884b"/>
    <ds:schemaRef ds:uri="8b74137d-d9be-4ff9-a4f9-d6f2ef9856c7"/>
  </ds:schemaRefs>
</ds:datastoreItem>
</file>

<file path=customXml/itemProps2.xml><?xml version="1.0" encoding="utf-8"?>
<ds:datastoreItem xmlns:ds="http://schemas.openxmlformats.org/officeDocument/2006/customXml" ds:itemID="{3695E55D-9D5C-4A29-9226-C552D9D5AAA5}">
  <ds:schemaRefs>
    <ds:schemaRef ds:uri="http://schemas.microsoft.com/sharepoint/v3/contenttype/forms"/>
  </ds:schemaRefs>
</ds:datastoreItem>
</file>

<file path=customXml/itemProps3.xml><?xml version="1.0" encoding="utf-8"?>
<ds:datastoreItem xmlns:ds="http://schemas.openxmlformats.org/officeDocument/2006/customXml" ds:itemID="{B114531D-0BF1-4D98-BAC0-58C221C487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74137d-d9be-4ff9-a4f9-d6f2ef9856c7"/>
    <ds:schemaRef ds:uri="97e4de13-b538-49c5-8d45-ef9af06488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1056</TotalTime>
  <Words>509</Words>
  <Application>Microsoft Office PowerPoint</Application>
  <PresentationFormat>On-screen Show (4:3)</PresentationFormat>
  <Paragraphs>61</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Aptos Display</vt:lpstr>
      <vt:lpstr>Arial</vt:lpstr>
      <vt:lpstr>Calibri</vt:lpstr>
      <vt:lpstr>Verdana</vt:lpstr>
      <vt:lpstr>Verdana Pro Cond Semibold</vt:lpstr>
      <vt:lpstr>Verdana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Fiona MacNeill</dc:creator>
  <cp:lastModifiedBy>Christine Muir - Scottish Recovery Network</cp:lastModifiedBy>
  <cp:revision>1</cp:revision>
  <cp:lastPrinted>2024-11-02T16:23:09Z</cp:lastPrinted>
  <dcterms:created xsi:type="dcterms:W3CDTF">2024-09-22T10:44:21Z</dcterms:created>
  <dcterms:modified xsi:type="dcterms:W3CDTF">2026-08-17T12:12:45Z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0x010100785DACF85271284390D3B3D7DEA2E853</vt:lpwstr>
  </property>
  <property fmtid="{D5CDD505-2E9C-101B-9397-08002B2CF9AE}" pid="3" name="MediaServiceImageTags">
    <vt:lpwstr/>
  </property>
</Properties>
</file>